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6" r:id="rId3"/>
    <p:sldId id="257" r:id="rId4"/>
    <p:sldId id="277" r:id="rId5"/>
    <p:sldId id="258" r:id="rId6"/>
    <p:sldId id="288" r:id="rId7"/>
    <p:sldId id="260" r:id="rId8"/>
    <p:sldId id="279" r:id="rId9"/>
    <p:sldId id="280" r:id="rId10"/>
    <p:sldId id="261" r:id="rId11"/>
    <p:sldId id="284" r:id="rId12"/>
    <p:sldId id="285" r:id="rId13"/>
    <p:sldId id="283" r:id="rId14"/>
    <p:sldId id="293" r:id="rId15"/>
    <p:sldId id="286" r:id="rId16"/>
    <p:sldId id="287" r:id="rId17"/>
    <p:sldId id="291" r:id="rId18"/>
    <p:sldId id="292" r:id="rId19"/>
    <p:sldId id="281" r:id="rId20"/>
    <p:sldId id="297" r:id="rId21"/>
    <p:sldId id="282" r:id="rId22"/>
    <p:sldId id="289" r:id="rId23"/>
    <p:sldId id="294" r:id="rId24"/>
    <p:sldId id="271" r:id="rId25"/>
    <p:sldId id="295" r:id="rId26"/>
    <p:sldId id="269" r:id="rId27"/>
    <p:sldId id="296" r:id="rId28"/>
    <p:sldId id="272" r:id="rId29"/>
    <p:sldId id="273" r:id="rId30"/>
    <p:sldId id="274" r:id="rId31"/>
    <p:sldId id="298" r:id="rId32"/>
    <p:sldId id="275" r:id="rId33"/>
    <p:sldId id="299" r:id="rId34"/>
    <p:sldId id="290" r:id="rId35"/>
    <p:sldId id="300" r:id="rId36"/>
    <p:sldId id="301" r:id="rId37"/>
    <p:sldId id="302" r:id="rId38"/>
    <p:sldId id="303" r:id="rId39"/>
    <p:sldId id="304" r:id="rId40"/>
  </p:sldIdLst>
  <p:sldSz cx="27432000" cy="6858000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9900"/>
    <a:srgbClr val="00FF00"/>
    <a:srgbClr val="913C0D"/>
    <a:srgbClr val="581D00"/>
    <a:srgbClr val="F0683E"/>
  </p:clrMru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41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3162" y="-792"/>
      </p:cViewPr>
      <p:guideLst>
        <p:guide orient="horz" pos="665"/>
        <p:guide pos="5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8172800" cy="468172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9014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794B968-17DF-4534-A17A-8333C9D950F1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7747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9014" y="6947747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A92DC76-25DF-4FCA-95A2-F04FF6149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9014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3BF7DD0-D4E3-4DCE-9B2C-A93B92D51789}" type="datetimeFigureOut">
              <a:rPr lang="en-US"/>
              <a:pPr>
                <a:defRPr/>
              </a:pPr>
              <a:t>4/13/2009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687388" y="549275"/>
            <a:ext cx="10974388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747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9014" y="6947747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AC342C0-043B-4B3C-B7DE-C4E9B0363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9BC64D-6DBA-4AF7-912C-D0CE5F15B1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9BC64D-6DBA-4AF7-912C-D0CE5F15B1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0655A7-570C-47A5-9E90-037686388F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23D86-1079-4E5C-A257-3D62BD9B91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0655A7-570C-47A5-9E90-037686388F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AE240E-D29B-4978-88AD-04A879BAE2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AE240E-D29B-4978-88AD-04A879BAE2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37A481-29CD-4073-90AD-7B11290FE9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AE240E-D29B-4978-88AD-04A879BAE2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AE240E-D29B-4978-88AD-04A879BAE2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600200" y="1371600"/>
            <a:ext cx="2355494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600200" y="3228536"/>
            <a:ext cx="2356408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734672-BEAE-4836-A759-31CDCCDA2FC2}" type="datetime1">
              <a:rPr lang="en-US" smtClean="0"/>
              <a:pPr>
                <a:defRPr/>
              </a:pPr>
              <a:t>4/13/2009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Justin Raducha   101 Eola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4C469-A583-42CD-835E-5E15606256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3EB29-321B-411F-9653-81DC88673B36}" type="datetime1">
              <a:rPr lang="en-US" smtClean="0"/>
              <a:pPr>
                <a:defRPr/>
              </a:pPr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Justin Raducha   101 Eola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0F020-8C02-459C-A556-1002781EA5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914402"/>
            <a:ext cx="6172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914402"/>
            <a:ext cx="18059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3F7C34-B693-41CA-864D-71E254DB01E5}" type="datetime1">
              <a:rPr lang="en-US" smtClean="0"/>
              <a:pPr>
                <a:defRPr/>
              </a:pPr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Justin Raducha   101 Eola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686BF-C20E-4CA5-8238-D0512DCE97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2571" y="6318703"/>
            <a:ext cx="6400800" cy="365125"/>
          </a:xfrm>
        </p:spPr>
        <p:txBody>
          <a:bodyPr/>
          <a:lstStyle/>
          <a:p>
            <a:pPr>
              <a:defRPr/>
            </a:pPr>
            <a:fld id="{D7520F3F-FF0B-465B-A19B-D3E219C5A175}" type="datetime1">
              <a:rPr lang="en-US" smtClean="0"/>
              <a:pPr>
                <a:defRPr/>
              </a:pPr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Justin Raducha   101 Eola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C0401-138A-4B33-A483-E8A6F66379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056" y="1316736"/>
            <a:ext cx="23317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056" y="2704664"/>
            <a:ext cx="23317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74B0C-59B0-4772-BB1E-4B3C08CF79A0}" type="datetime1">
              <a:rPr lang="en-US" smtClean="0"/>
              <a:pPr>
                <a:defRPr/>
              </a:pPr>
              <a:t>4/13/2009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Justin Raducha   101 Eola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ACF22-1971-4A79-9A57-8BA8874A49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04088"/>
            <a:ext cx="24688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20085"/>
            <a:ext cx="12115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920085"/>
            <a:ext cx="12115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0809F1-1949-4735-8325-0F521D2BD00D}" type="datetime1">
              <a:rPr lang="en-US" smtClean="0"/>
              <a:pPr>
                <a:defRPr/>
              </a:pPr>
              <a:t>4/13/2009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Justin Raducha   101 Eola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F3000-5259-499B-A770-6CBCB46E17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04088"/>
            <a:ext cx="24688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855248"/>
            <a:ext cx="12120564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935077" y="1859758"/>
            <a:ext cx="1212532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71600" y="2514600"/>
            <a:ext cx="12120564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514600"/>
            <a:ext cx="1212532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39E87-0734-4485-8E0A-0B83A14A13D9}" type="datetime1">
              <a:rPr lang="en-US" smtClean="0"/>
              <a:pPr>
                <a:defRPr/>
              </a:pPr>
              <a:t>4/13/2009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Justin Raducha   101 Eola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D8D4B-B607-461F-B8D9-1C718457E9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04088"/>
            <a:ext cx="24917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ADEC2-0F35-4CCB-8E3A-1DF355561997}" type="datetime1">
              <a:rPr lang="en-US" smtClean="0"/>
              <a:pPr>
                <a:defRPr/>
              </a:pPr>
              <a:t>4/13/2009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Justin Raducha   101 Eola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CF62E-DA2D-4C55-960F-4560A103F7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F265B-FF71-4886-8984-F357E5D38FCD}" type="datetime1">
              <a:rPr lang="en-US" smtClean="0"/>
              <a:pPr>
                <a:defRPr/>
              </a:pPr>
              <a:t>4/13/2009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Justin Raducha   101 Eola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0CC07-25BC-40B2-AC24-0BD131C00B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14352"/>
            <a:ext cx="8229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057400" y="1676400"/>
            <a:ext cx="8229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25150" y="1676400"/>
            <a:ext cx="153352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364D7E-4CF5-4D9E-B49D-17060AE435C9}" type="datetime1">
              <a:rPr lang="en-US" smtClean="0"/>
              <a:pPr>
                <a:defRPr/>
              </a:pPr>
              <a:t>4/13/2009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Justin Raducha   101 Eola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2392D-85DE-4F92-8934-BE2384C3B9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9497259" y="1108077"/>
            <a:ext cx="15773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4012402" y="5359769"/>
            <a:ext cx="46634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176997"/>
            <a:ext cx="663854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828785"/>
            <a:ext cx="6629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B46CD-F68B-4768-BAB7-0363E5FC08C9}" type="datetime1">
              <a:rPr lang="en-US" smtClean="0"/>
              <a:pPr>
                <a:defRPr/>
              </a:pPr>
              <a:t>4/13/2009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Justin Raducha   101 Eola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231600" y="6356351"/>
            <a:ext cx="1828800" cy="365125"/>
          </a:xfrm>
        </p:spPr>
        <p:txBody>
          <a:bodyPr/>
          <a:lstStyle/>
          <a:p>
            <a:pPr>
              <a:defRPr/>
            </a:pPr>
            <a:fld id="{B2792CCE-B113-4272-965E-F461514C9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0457379" y="1199517"/>
            <a:ext cx="138531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28575" y="5816600"/>
            <a:ext cx="274891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3144500" y="6219826"/>
            <a:ext cx="14287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28575" y="-7144"/>
            <a:ext cx="274891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3144500" y="-7144"/>
            <a:ext cx="14287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371600" y="704088"/>
            <a:ext cx="24688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371600" y="1935480"/>
            <a:ext cx="24688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22420C8-291E-4057-B74A-82B264FCE53F}" type="datetime1">
              <a:rPr lang="en-US" smtClean="0"/>
              <a:pPr>
                <a:defRPr/>
              </a:pPr>
              <a:t>4/13/2009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001000" y="6356351"/>
            <a:ext cx="10058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3774400" y="6356351"/>
            <a:ext cx="228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4E1563F-A3FC-48E4-8231-64FBF914C1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57051" y="202408"/>
            <a:ext cx="27541644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0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0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4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10488706" y="290291"/>
            <a:ext cx="6474991" cy="171978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Goudy Old Style" pitchFamily="18" charset="0"/>
              </a:rPr>
              <a:t>University of Maryland Dorm Building 7</a:t>
            </a:r>
          </a:p>
        </p:txBody>
      </p:sp>
      <p:sp>
        <p:nvSpPr>
          <p:cNvPr id="3078" name="TextBox 10"/>
          <p:cNvSpPr txBox="1">
            <a:spLocks noChangeArrowheads="1"/>
          </p:cNvSpPr>
          <p:nvPr/>
        </p:nvSpPr>
        <p:spPr bwMode="auto">
          <a:xfrm>
            <a:off x="11555632" y="3562405"/>
            <a:ext cx="4335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orbel" pitchFamily="34" charset="0"/>
              </a:rPr>
              <a:t>6801 </a:t>
            </a:r>
            <a:r>
              <a:rPr lang="en-US" dirty="0" err="1" smtClean="0">
                <a:latin typeface="Corbel" pitchFamily="34" charset="0"/>
              </a:rPr>
              <a:t>Preinkert</a:t>
            </a:r>
            <a:r>
              <a:rPr lang="en-US" dirty="0" smtClean="0">
                <a:latin typeface="Corbel" pitchFamily="34" charset="0"/>
              </a:rPr>
              <a:t> Drive College Park, MD 20742</a:t>
            </a:r>
            <a:endParaRPr lang="en-US" dirty="0">
              <a:latin typeface="Arno Pro Caption" pitchFamily="18" charset="0"/>
            </a:endParaRPr>
          </a:p>
        </p:txBody>
      </p:sp>
      <p:pic>
        <p:nvPicPr>
          <p:cNvPr id="5" name="Picture 4" descr="elevation renderings.jpg"/>
          <p:cNvPicPr/>
          <p:nvPr/>
        </p:nvPicPr>
        <p:blipFill>
          <a:blip r:embed="rId3"/>
          <a:srcRect l="23524" t="5577" r="24474" b="58225"/>
          <a:stretch>
            <a:fillRect/>
          </a:stretch>
        </p:blipFill>
        <p:spPr>
          <a:xfrm>
            <a:off x="448261" y="19050"/>
            <a:ext cx="3914189" cy="222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elevation renderings.jpg"/>
          <p:cNvPicPr/>
          <p:nvPr/>
        </p:nvPicPr>
        <p:blipFill>
          <a:blip r:embed="rId3"/>
          <a:srcRect t="54552" r="47689" b="6281"/>
          <a:stretch>
            <a:fillRect/>
          </a:stretch>
        </p:blipFill>
        <p:spPr>
          <a:xfrm>
            <a:off x="5010149" y="0"/>
            <a:ext cx="3679937" cy="2276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 rot="16200000" flipH="1">
            <a:off x="9324975" y="1238252"/>
            <a:ext cx="2095501" cy="19049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16135350" y="1266827"/>
            <a:ext cx="2095501" cy="19049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10010777" y="2066925"/>
            <a:ext cx="7543799" cy="381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333195" y="4968359"/>
            <a:ext cx="285424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rbel" pitchFamily="34" charset="0"/>
              </a:rPr>
              <a:t>Ryan L </a:t>
            </a:r>
            <a:r>
              <a:rPr lang="en-US" dirty="0" err="1" smtClean="0">
                <a:latin typeface="Corbel" pitchFamily="34" charset="0"/>
              </a:rPr>
              <a:t>Solnosky</a:t>
            </a:r>
            <a:endParaRPr lang="en-US" dirty="0" smtClean="0">
              <a:latin typeface="Corbel" pitchFamily="34" charset="0"/>
            </a:endParaRPr>
          </a:p>
          <a:p>
            <a:pPr algn="ctr"/>
            <a:r>
              <a:rPr lang="en-US" dirty="0" smtClean="0">
                <a:latin typeface="Corbel" pitchFamily="34" charset="0"/>
              </a:rPr>
              <a:t>Structural Option MAE/BAE</a:t>
            </a:r>
          </a:p>
          <a:p>
            <a:pPr algn="ctr"/>
            <a:r>
              <a:rPr lang="en-US" dirty="0" smtClean="0">
                <a:latin typeface="Corbel" pitchFamily="34" charset="0"/>
              </a:rPr>
              <a:t>Advisor: Dr. Ali </a:t>
            </a:r>
            <a:r>
              <a:rPr lang="en-US" dirty="0" err="1" smtClean="0">
                <a:latin typeface="Corbel" pitchFamily="34" charset="0"/>
              </a:rPr>
              <a:t>Memari</a:t>
            </a:r>
            <a:endParaRPr lang="en-US" dirty="0" smtClean="0">
              <a:latin typeface="Corbel" pitchFamily="34" charset="0"/>
            </a:endParaRPr>
          </a:p>
          <a:p>
            <a:pPr algn="ctr"/>
            <a:r>
              <a:rPr lang="en-US" dirty="0" smtClean="0">
                <a:latin typeface="Corbel" pitchFamily="34" charset="0"/>
              </a:rPr>
              <a:t>Spring 2009</a:t>
            </a:r>
          </a:p>
          <a:p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15092362" y="3833813"/>
            <a:ext cx="1076326" cy="1905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11639553" y="4229100"/>
            <a:ext cx="4143373" cy="28574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1528651" y="5557839"/>
            <a:ext cx="1647827" cy="1905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14279788" y="5553075"/>
            <a:ext cx="1685927" cy="9525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12230100" y="6191249"/>
            <a:ext cx="2971802" cy="2857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12201526" y="4848225"/>
            <a:ext cx="2981325" cy="381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3440572" y="4562475"/>
            <a:ext cx="637378" cy="1032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 flipV="1">
            <a:off x="11649078" y="3429000"/>
            <a:ext cx="4143373" cy="28574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11263312" y="3852863"/>
            <a:ext cx="1076326" cy="1905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13101638" y="2757488"/>
            <a:ext cx="1333500" cy="28575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R795-07_Southwest_Corner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335" y="2788539"/>
            <a:ext cx="6111425" cy="3736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Gravity System Design</a:t>
            </a:r>
            <a:endParaRPr lang="en-US" sz="4000" u="sng" dirty="0">
              <a:latin typeface="Constantia" pitchFamily="18" charset="0"/>
            </a:endParaRPr>
          </a:p>
        </p:txBody>
      </p:sp>
      <p:pic>
        <p:nvPicPr>
          <p:cNvPr id="12" name="Picture 2" descr="corridor comparison"/>
          <p:cNvPicPr>
            <a:picLocks noChangeAspect="1" noChangeArrowheads="1"/>
          </p:cNvPicPr>
          <p:nvPr/>
        </p:nvPicPr>
        <p:blipFill>
          <a:blip r:embed="rId3"/>
          <a:srcRect t="-4477" b="8209"/>
          <a:stretch>
            <a:fillRect/>
          </a:stretch>
        </p:blipFill>
        <p:spPr bwMode="auto">
          <a:xfrm>
            <a:off x="11117943" y="5007429"/>
            <a:ext cx="5384800" cy="148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4253029" y="948413"/>
            <a:ext cx="366485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Corbel" pitchFamily="34" charset="0"/>
              </a:rPr>
              <a:t>Bay Layout Considerations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Changes in Plan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Corridor through the center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>
              <a:latin typeface="Corbel" pitchFamily="34" charset="0"/>
            </a:endParaRPr>
          </a:p>
          <a:p>
            <a:pPr marL="6350" lvl="1">
              <a:buFont typeface="Arial" pitchFamily="34" charset="0"/>
              <a:buChar char="•"/>
            </a:pPr>
            <a:r>
              <a:rPr lang="en-US" dirty="0" smtClean="0">
                <a:latin typeface="Corbel" pitchFamily="34" charset="0"/>
              </a:rPr>
              <a:t>Composite vs. Castellated </a:t>
            </a:r>
          </a:p>
          <a:p>
            <a:pPr marL="463550" lvl="2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Depth of members</a:t>
            </a:r>
          </a:p>
          <a:p>
            <a:pPr marL="463550" lvl="2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Size of openings for MEP</a:t>
            </a:r>
          </a:p>
        </p:txBody>
      </p:sp>
      <p:pic>
        <p:nvPicPr>
          <p:cNvPr id="1026" name="Picture 2" descr="baylayout"/>
          <p:cNvPicPr>
            <a:picLocks noChangeAspect="1" noChangeArrowheads="1"/>
          </p:cNvPicPr>
          <p:nvPr/>
        </p:nvPicPr>
        <p:blipFill>
          <a:blip r:embed="rId4" cstate="print"/>
          <a:srcRect l="3691" t="6444" r="5618" b="3593"/>
          <a:stretch>
            <a:fillRect/>
          </a:stretch>
        </p:blipFill>
        <p:spPr bwMode="auto">
          <a:xfrm>
            <a:off x="9622971" y="862692"/>
            <a:ext cx="30670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typ aparement units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56872" y="910773"/>
            <a:ext cx="31496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4245772" y="3858528"/>
            <a:ext cx="36648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Corbel" pitchFamily="34" charset="0"/>
              </a:rPr>
              <a:t>2 Bays vs. Double-Loaded Corridor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Depth of members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Space for MEP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Quantity of columns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0900229" y="1161143"/>
            <a:ext cx="3628571" cy="13353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00229" y="3120571"/>
            <a:ext cx="3614057" cy="2612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795-07 Plan-Typical Upper Level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22973" y="857484"/>
            <a:ext cx="3398408" cy="3924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pic>
        <p:nvPicPr>
          <p:cNvPr id="22" name="Picture 21" descr="elevation renderings.jpg"/>
          <p:cNvPicPr/>
          <p:nvPr/>
        </p:nvPicPr>
        <p:blipFill>
          <a:blip r:embed="rId7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 descr="R795-07_Southwest_Corner[1].jpg"/>
          <p:cNvPicPr>
            <a:picLocks noChangeAspect="1"/>
          </p:cNvPicPr>
          <p:nvPr/>
        </p:nvPicPr>
        <p:blipFill>
          <a:blip r:embed="rId8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Gravity System Design</a:t>
            </a:r>
            <a:endParaRPr lang="en-US" sz="4000" u="sng" dirty="0">
              <a:latin typeface="Constantia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 l="6647" t="7230" r="57198" b="37840"/>
          <a:stretch>
            <a:fillRect/>
          </a:stretch>
        </p:blipFill>
        <p:spPr bwMode="auto">
          <a:xfrm>
            <a:off x="13991770" y="914401"/>
            <a:ext cx="3764037" cy="2264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 t="13655" r="50081" b="6827"/>
          <a:stretch>
            <a:fillRect/>
          </a:stretch>
        </p:blipFill>
        <p:spPr bwMode="auto">
          <a:xfrm>
            <a:off x="13048341" y="3541481"/>
            <a:ext cx="4714875" cy="300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760858" y="868589"/>
            <a:ext cx="366485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latin typeface="Corbel" pitchFamily="34" charset="0"/>
              </a:rPr>
              <a:t>Beams and Girders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Max spacing of 9’-6” typical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3VL21 composite deck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Light-weight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Total slab thickness of 6.25”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Table 3-19 (composite W-shapes)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95544" y="3430360"/>
            <a:ext cx="366485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latin typeface="Corbel" pitchFamily="34" charset="0"/>
              </a:rPr>
              <a:t>Gravity Columns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Proper live load reduction used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Spliced every other level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Limited sizes for repetition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Table 4-1and Table 6-1 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19" name="Picture 18" descr="795-07 Plan-Typical Upper Level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8432" y="654472"/>
            <a:ext cx="2675625" cy="3090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 descr="R795-07_Southwest_Corner[1].jpg"/>
          <p:cNvPicPr>
            <a:picLocks noChangeAspect="1"/>
          </p:cNvPicPr>
          <p:nvPr/>
        </p:nvPicPr>
        <p:blipFill>
          <a:blip r:embed="rId6"/>
          <a:srcRect l="13678" t="13828" r="22577" b="8668"/>
          <a:stretch>
            <a:fillRect/>
          </a:stretch>
        </p:blipFill>
        <p:spPr>
          <a:xfrm>
            <a:off x="5378454" y="4054165"/>
            <a:ext cx="3343275" cy="2484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Gravity System Design</a:t>
            </a:r>
            <a:endParaRPr lang="en-US" sz="4000" u="sng" dirty="0">
              <a:latin typeface="Constantia" pitchFamily="18" charset="0"/>
            </a:endParaRPr>
          </a:p>
        </p:txBody>
      </p:sp>
      <p:pic>
        <p:nvPicPr>
          <p:cNvPr id="13" name="Picture 3" descr="typ bay"/>
          <p:cNvPicPr>
            <a:picLocks noChangeAspect="1" noChangeArrowheads="1"/>
          </p:cNvPicPr>
          <p:nvPr/>
        </p:nvPicPr>
        <p:blipFill>
          <a:blip r:embed="rId3"/>
          <a:srcRect l="3395" t="1866" r="2206" b="2612"/>
          <a:stretch>
            <a:fillRect/>
          </a:stretch>
        </p:blipFill>
        <p:spPr bwMode="auto">
          <a:xfrm>
            <a:off x="10914744" y="1166586"/>
            <a:ext cx="5897336" cy="542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746344" y="796015"/>
            <a:ext cx="3664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Corbel" pitchFamily="34" charset="0"/>
              </a:rPr>
              <a:t>Final Typical Bay Design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64344" y="817785"/>
            <a:ext cx="3664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Corbel" pitchFamily="34" charset="0"/>
              </a:rPr>
              <a:t>Final Typical Column Line Design </a:t>
            </a:r>
          </a:p>
        </p:txBody>
      </p:sp>
      <p:pic>
        <p:nvPicPr>
          <p:cNvPr id="2050" name="Picture 2" descr="typi grav c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03543" y="1146628"/>
            <a:ext cx="7007226" cy="543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19" name="Picture 18" descr="795-07 Plan-Typical Upper Level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8432" y="654472"/>
            <a:ext cx="2675625" cy="3090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 descr="R795-07_Southwest_Corner[1].jpg"/>
          <p:cNvPicPr>
            <a:picLocks noChangeAspect="1"/>
          </p:cNvPicPr>
          <p:nvPr/>
        </p:nvPicPr>
        <p:blipFill>
          <a:blip r:embed="rId6"/>
          <a:srcRect l="13678" t="13828" r="22577" b="8668"/>
          <a:stretch>
            <a:fillRect/>
          </a:stretch>
        </p:blipFill>
        <p:spPr>
          <a:xfrm>
            <a:off x="5378454" y="4054165"/>
            <a:ext cx="3343275" cy="2484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Gravity Connections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78564" y="1071790"/>
            <a:ext cx="457925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Beam to Girder Connection :</a:t>
            </a:r>
            <a:endParaRPr lang="en-US" u="sng" dirty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Shear Tab design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Single Top Cope Beam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Bolted to the beam and welded to the </a:t>
            </a:r>
            <a:endParaRPr lang="en-US" sz="1600" dirty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</p:txBody>
      </p:sp>
      <p:pic>
        <p:nvPicPr>
          <p:cNvPr id="16387" name="Picture 3" descr="typ gravity connect"/>
          <p:cNvPicPr>
            <a:picLocks noChangeAspect="1" noChangeArrowheads="1"/>
          </p:cNvPicPr>
          <p:nvPr/>
        </p:nvPicPr>
        <p:blipFill>
          <a:blip r:embed="rId3"/>
          <a:srcRect l="8722" t="12840" b="6471"/>
          <a:stretch>
            <a:fillRect/>
          </a:stretch>
        </p:blipFill>
        <p:spPr bwMode="auto">
          <a:xfrm>
            <a:off x="10037310" y="3846290"/>
            <a:ext cx="2833157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614395" y="3865790"/>
            <a:ext cx="457925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Girder  to Column Connection :</a:t>
            </a:r>
            <a:endParaRPr lang="en-US" u="sng" dirty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Extended shear tab design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Cope at the bottom for placing concerns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Bolted to the girder and welded to the column</a:t>
            </a: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pic>
        <p:nvPicPr>
          <p:cNvPr id="21" name="Picture 20" descr="seismic detailing Model (1).jpg"/>
          <p:cNvPicPr>
            <a:picLocks noChangeAspect="1"/>
          </p:cNvPicPr>
          <p:nvPr/>
        </p:nvPicPr>
        <p:blipFill>
          <a:blip r:embed="rId4"/>
          <a:srcRect l="6178" t="22646" r="7000" b="29100"/>
          <a:stretch>
            <a:fillRect/>
          </a:stretch>
        </p:blipFill>
        <p:spPr>
          <a:xfrm>
            <a:off x="13556344" y="827316"/>
            <a:ext cx="4096530" cy="2946400"/>
          </a:xfrm>
          <a:prstGeom prst="rect">
            <a:avLst/>
          </a:prstGeom>
        </p:spPr>
      </p:pic>
      <p:pic>
        <p:nvPicPr>
          <p:cNvPr id="24" name="Picture 23" descr="795-07 Plan-Typical Upper Level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8432" y="654472"/>
            <a:ext cx="2675625" cy="3090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 descr="R795-07_Southwest_Corner[1].jpg"/>
          <p:cNvPicPr>
            <a:picLocks noChangeAspect="1"/>
          </p:cNvPicPr>
          <p:nvPr/>
        </p:nvPicPr>
        <p:blipFill>
          <a:blip r:embed="rId6"/>
          <a:srcRect l="13678" t="13828" r="22577" b="8668"/>
          <a:stretch>
            <a:fillRect/>
          </a:stretch>
        </p:blipFill>
        <p:spPr>
          <a:xfrm>
            <a:off x="5378454" y="4054165"/>
            <a:ext cx="3343275" cy="2484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Rectangle 27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Possible Lateral Systems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51308" y="906689"/>
            <a:ext cx="380274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latin typeface="Corbel" pitchFamily="34" charset="0"/>
              </a:rPr>
              <a:t>Considered Viable Lateral 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Special Concentric Braced Frames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Special Moment Frames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Special Plate Shear walls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Buckling Restrained Braced Frames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60833" y="2840264"/>
            <a:ext cx="380274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latin typeface="Corbel" pitchFamily="34" charset="0"/>
              </a:rPr>
              <a:t>Chosen Lateral System: SCBF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Reasons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>
                <a:latin typeface="Corbel" pitchFamily="34" charset="0"/>
              </a:rPr>
              <a:t>Most commonly used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>
                <a:latin typeface="Corbel" pitchFamily="34" charset="0"/>
              </a:rPr>
              <a:t>Initial available space for them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>
                <a:latin typeface="Corbel" pitchFamily="34" charset="0"/>
              </a:rPr>
              <a:t>Multiple bracing configurations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>
                <a:latin typeface="Corbel" pitchFamily="34" charset="0"/>
              </a:rPr>
              <a:t>No specialty software required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>
                <a:latin typeface="Corbel" pitchFamily="34" charset="0"/>
              </a:rPr>
              <a:t>Many connection options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pic>
        <p:nvPicPr>
          <p:cNvPr id="14" name="Picture 3" descr="Final Lateral Frame N-S 2"/>
          <p:cNvPicPr>
            <a:picLocks noChangeAspect="1" noChangeArrowheads="1"/>
          </p:cNvPicPr>
          <p:nvPr/>
        </p:nvPicPr>
        <p:blipFill>
          <a:blip r:embed="rId3"/>
          <a:srcRect l="33066" t="46270" r="30498" b="5543"/>
          <a:stretch>
            <a:fillRect/>
          </a:stretch>
        </p:blipFill>
        <p:spPr bwMode="auto">
          <a:xfrm>
            <a:off x="16570048" y="844095"/>
            <a:ext cx="1573097" cy="269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elevation renderings.jpg"/>
          <p:cNvPicPr/>
          <p:nvPr/>
        </p:nvPicPr>
        <p:blipFill>
          <a:blip r:embed="rId4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 descr="R795-07_Southwest_Corner[1].jpg"/>
          <p:cNvPicPr>
            <a:picLocks noChangeAspect="1"/>
          </p:cNvPicPr>
          <p:nvPr/>
        </p:nvPicPr>
        <p:blipFill>
          <a:blip r:embed="rId5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85108" y="5071395"/>
            <a:ext cx="4801291" cy="157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SPSW"/>
          <p:cNvPicPr>
            <a:picLocks noChangeAspect="1" noChangeArrowheads="1"/>
          </p:cNvPicPr>
          <p:nvPr/>
        </p:nvPicPr>
        <p:blipFill>
          <a:blip r:embed="rId7"/>
          <a:srcRect l="28250" t="5869" r="41733" b="19014"/>
          <a:stretch>
            <a:fillRect/>
          </a:stretch>
        </p:blipFill>
        <p:spPr bwMode="auto">
          <a:xfrm>
            <a:off x="14687738" y="853167"/>
            <a:ext cx="1570986" cy="268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690726" y="3653745"/>
            <a:ext cx="3454767" cy="131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seismic detailing Model (1).jpg"/>
          <p:cNvPicPr>
            <a:picLocks noChangeAspect="1"/>
          </p:cNvPicPr>
          <p:nvPr/>
        </p:nvPicPr>
        <p:blipFill>
          <a:blip r:embed="rId9"/>
          <a:srcRect l="6452" t="9101" r="7000" b="11746"/>
          <a:stretch>
            <a:fillRect/>
          </a:stretch>
        </p:blipFill>
        <p:spPr>
          <a:xfrm>
            <a:off x="13541829" y="856343"/>
            <a:ext cx="4586514" cy="542834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591799" y="2432094"/>
          <a:ext cx="6056085" cy="4200933"/>
        </p:xfrm>
        <a:graphic>
          <a:graphicData uri="http://schemas.openxmlformats.org/drawingml/2006/table">
            <a:tbl>
              <a:tblPr/>
              <a:tblGrid>
                <a:gridCol w="632256"/>
                <a:gridCol w="1830149"/>
                <a:gridCol w="2593216"/>
                <a:gridCol w="1000464"/>
              </a:tblGrid>
              <a:tr h="22110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Vertical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Structural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Irregularities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Irregularity  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Comment 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Status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884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Stiffness-Soft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Story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Members are larger going down the building, plus calculations were done to prove it in a later section.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84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Mass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Was carefully looked at due to the green roof and Mechanical Units but roof was approx. 400 kips under limit.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442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Vertical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Geometric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Plans show same geometry the height of the building.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84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In‐Plane Discontinuity of Vertical Lateral Force Resisting Element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 discontinuity exists by inspection of the drawings.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66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5a, 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Discontinuity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Lateral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Strength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Members are upsized going down the building resulting in a higher strength.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Acceptable Lateral Procedure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898737" y="861333"/>
            <a:ext cx="515076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Checks:</a:t>
            </a:r>
            <a:endParaRPr lang="en-US" u="sng" dirty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Horizontal Irregularity Check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Vertical irregularity Check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With SDC D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Equivalent Lateral Force Procedure is Acceptable</a:t>
            </a:r>
            <a:endParaRPr lang="en-US" sz="1600" dirty="0">
              <a:latin typeface="Constantia" pitchFamily="18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pic>
        <p:nvPicPr>
          <p:cNvPr id="19" name="Picture 18" descr="elevation renderings.jpg"/>
          <p:cNvPicPr/>
          <p:nvPr/>
        </p:nvPicPr>
        <p:blipFill>
          <a:blip r:embed="rId3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 descr="R795-07_Southwest_Corner[1].jpg"/>
          <p:cNvPicPr>
            <a:picLocks noChangeAspect="1"/>
          </p:cNvPicPr>
          <p:nvPr/>
        </p:nvPicPr>
        <p:blipFill>
          <a:blip r:embed="rId4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05407" y="2444967"/>
          <a:ext cx="6027965" cy="4173546"/>
        </p:xfrm>
        <a:graphic>
          <a:graphicData uri="http://schemas.openxmlformats.org/drawingml/2006/table">
            <a:tbl>
              <a:tblPr/>
              <a:tblGrid>
                <a:gridCol w="675132"/>
                <a:gridCol w="1805979"/>
                <a:gridCol w="2560679"/>
                <a:gridCol w="986175"/>
              </a:tblGrid>
              <a:tr h="21966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Horizontal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Structural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Irregularities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Irregularity  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Comment 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Status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658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Torsional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After Modeling structure it can been concluded that this irregularity does not exist. 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17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Reentrant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Corner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This irregularity does exist due to the U-Shape of the plans but ELFP is allowed, a 25% force increase for the connections between the diaphragm and the vertical elements are required.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Not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439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Diaphragm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Discontinuity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Irregularity does not exist by inspection of the drawings.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8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Out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2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Plane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Offsets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 vertical element out of plane offsets exists by inspection of the drawing.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658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Parallel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System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lateral force resisting systems are parallel to the orthogonal axes.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Seismic Loads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898737" y="861333"/>
            <a:ext cx="5150763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Criteria:</a:t>
            </a:r>
            <a:endParaRPr lang="en-US" u="sng" dirty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SDC D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R=6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I=1.0</a:t>
            </a:r>
          </a:p>
          <a:p>
            <a:pPr marL="177800" indent="-177800">
              <a:buFont typeface="Arial" charset="0"/>
              <a:buChar char="•"/>
            </a:pPr>
            <a:endParaRPr lang="en-US" sz="1600" dirty="0" smtClean="0">
              <a:latin typeface="Corbel" pitchFamily="34" charset="0"/>
            </a:endParaRPr>
          </a:p>
          <a:p>
            <a:pPr marL="177800" indent="-177800"/>
            <a:r>
              <a:rPr lang="en-US" u="sng" dirty="0" smtClean="0">
                <a:latin typeface="Corbel" pitchFamily="34" charset="0"/>
              </a:rPr>
              <a:t>Building Periods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</a:rPr>
              <a:t>Tx = 0.907 seconds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</a:rPr>
              <a:t>Ty = 0.732 seconds</a:t>
            </a:r>
            <a:endParaRPr lang="en-US" sz="1600" dirty="0">
              <a:latin typeface="Constantia" pitchFamily="18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3064217" y="838200"/>
          <a:ext cx="4648200" cy="2327910"/>
        </p:xfrm>
        <a:graphic>
          <a:graphicData uri="http://schemas.openxmlformats.org/drawingml/2006/table">
            <a:tbl>
              <a:tblPr/>
              <a:tblGrid>
                <a:gridCol w="443865"/>
                <a:gridCol w="940435"/>
                <a:gridCol w="1122680"/>
                <a:gridCol w="422910"/>
                <a:gridCol w="727075"/>
                <a:gridCol w="991235"/>
              </a:tblGrid>
              <a:tr h="161925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Vertical Force Distribution E-W Direction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Floor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Height (Ft.)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Weight (Kips)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Cvx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Fx</a:t>
                      </a: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(kips)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Story Shear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Roof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2145.00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398.08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398.08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0.17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280.44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678.52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245.39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923.91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0.13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210.33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1134.24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175.28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1309.51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140.22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1449.73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105.17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1554.90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0.04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70.11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1625.01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0.02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35.06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1660.06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621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Weight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15745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kips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Seismic Base Shear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1660.06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kips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ysClr val="windowText" lastClr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ysClr val="windowText" lastClr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Overturning Moment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107,339.65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kip-ft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ysClr val="windowText" lastClr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ysClr val="windowText" lastClr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3039407" y="3571875"/>
          <a:ext cx="4648835" cy="2306955"/>
        </p:xfrm>
        <a:graphic>
          <a:graphicData uri="http://schemas.openxmlformats.org/drawingml/2006/table">
            <a:tbl>
              <a:tblPr/>
              <a:tblGrid>
                <a:gridCol w="415925"/>
                <a:gridCol w="946785"/>
                <a:gridCol w="1130300"/>
                <a:gridCol w="426085"/>
                <a:gridCol w="731520"/>
                <a:gridCol w="998220"/>
              </a:tblGrid>
              <a:tr h="161925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Vertical Force Distribution N-S Direction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floor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Height (Ft.)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Weight (Kips)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Cvx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Fx</a:t>
                      </a: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(kips)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Story Shear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Roof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2145.00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467.42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467.42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0.17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329.29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796.70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1700.00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288.12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1084.83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0.13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246.96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1331.79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0.11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205.80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1537.59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164.64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1702.24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123.48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1825.72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0.04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82.32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1908.04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0.02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41.16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1949.20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Weight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15745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kips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ysClr val="windowText" lastClr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ysClr val="windowText" lastClr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Seismic Base Shear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1949.20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kips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ysClr val="windowText" lastClr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ysClr val="windowText" lastClr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Overturning Moment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126,035.22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kip-ft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ysClr val="windowText" lastClr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ysClr val="windowText" lastClr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pic>
        <p:nvPicPr>
          <p:cNvPr id="26" name="Picture 25" descr="elevation renderings.jpg"/>
          <p:cNvPicPr/>
          <p:nvPr/>
        </p:nvPicPr>
        <p:blipFill>
          <a:blip r:embed="rId3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 descr="795-07 Plan-Typical Upper Level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8969" y="2907287"/>
            <a:ext cx="3062513" cy="3537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Lateral System Design</a:t>
            </a:r>
            <a:endParaRPr lang="en-US" sz="4000" u="sng" dirty="0">
              <a:latin typeface="Constantia" pitchFamily="18" charset="0"/>
            </a:endParaRPr>
          </a:p>
        </p:txBody>
      </p:sp>
      <p:pic>
        <p:nvPicPr>
          <p:cNvPr id="5122" name="Picture 2" descr="baylayout"/>
          <p:cNvPicPr>
            <a:picLocks noChangeAspect="1" noChangeArrowheads="1"/>
          </p:cNvPicPr>
          <p:nvPr/>
        </p:nvPicPr>
        <p:blipFill>
          <a:blip r:embed="rId3" cstate="print"/>
          <a:srcRect l="3691" t="6444" r="5618" b="3593"/>
          <a:stretch>
            <a:fillRect/>
          </a:stretch>
        </p:blipFill>
        <p:spPr bwMode="auto">
          <a:xfrm>
            <a:off x="13887450" y="976992"/>
            <a:ext cx="3734254" cy="479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15601950" y="1104900"/>
            <a:ext cx="1362075" cy="4514850"/>
            <a:chOff x="15601950" y="1104900"/>
            <a:chExt cx="1362075" cy="4514850"/>
          </a:xfrm>
        </p:grpSpPr>
        <p:sp>
          <p:nvSpPr>
            <p:cNvPr id="13" name="Rectangle 12"/>
            <p:cNvSpPr/>
            <p:nvPr/>
          </p:nvSpPr>
          <p:spPr>
            <a:xfrm>
              <a:off x="15601950" y="1104900"/>
              <a:ext cx="76200" cy="6477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601950" y="1819275"/>
              <a:ext cx="76200" cy="6477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601950" y="4248150"/>
              <a:ext cx="76200" cy="6477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601950" y="4972050"/>
              <a:ext cx="76200" cy="6477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878300" y="1857375"/>
              <a:ext cx="85725" cy="59055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621125" y="4210050"/>
              <a:ext cx="76200" cy="6477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011275" y="2686050"/>
            <a:ext cx="1381125" cy="1352550"/>
            <a:chOff x="14011275" y="2686050"/>
            <a:chExt cx="1381125" cy="1352550"/>
          </a:xfrm>
        </p:grpSpPr>
        <p:sp>
          <p:nvSpPr>
            <p:cNvPr id="19" name="Rectangle 18"/>
            <p:cNvSpPr/>
            <p:nvPr/>
          </p:nvSpPr>
          <p:spPr>
            <a:xfrm rot="5400000">
              <a:off x="15030450" y="2400300"/>
              <a:ext cx="76200" cy="647700"/>
            </a:xfrm>
            <a:prstGeom prst="rect">
              <a:avLst/>
            </a:prstGeom>
            <a:solidFill>
              <a:srgbClr val="009900"/>
            </a:solidFill>
            <a:ln w="1905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14297025" y="3676650"/>
              <a:ext cx="76200" cy="647700"/>
            </a:xfrm>
            <a:prstGeom prst="rect">
              <a:avLst/>
            </a:prstGeom>
            <a:solidFill>
              <a:srgbClr val="009900"/>
            </a:solidFill>
            <a:ln w="1905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14316075" y="2400300"/>
              <a:ext cx="76200" cy="647700"/>
            </a:xfrm>
            <a:prstGeom prst="rect">
              <a:avLst/>
            </a:prstGeom>
            <a:solidFill>
              <a:srgbClr val="009900"/>
            </a:solidFill>
            <a:ln w="1905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15020925" y="3676650"/>
              <a:ext cx="76200" cy="647700"/>
            </a:xfrm>
            <a:prstGeom prst="rect">
              <a:avLst/>
            </a:prstGeom>
            <a:solidFill>
              <a:srgbClr val="009900"/>
            </a:solidFill>
            <a:ln w="1905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760858" y="868589"/>
            <a:ext cx="3802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latin typeface="Corbel" pitchFamily="34" charset="0"/>
              </a:rPr>
              <a:t>Location of SCBF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Limited to within walls due to braces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No perimeter frames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Original locations the best solution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79908" y="2192564"/>
            <a:ext cx="3802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latin typeface="Corbel" pitchFamily="34" charset="0"/>
              </a:rPr>
              <a:t>Quantity in each Direction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Reduced the number from existing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4 in the East-West Direction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6 in the North-South Direction</a:t>
            </a: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pic>
        <p:nvPicPr>
          <p:cNvPr id="30" name="Picture 29" descr="elevation renderings.jpg"/>
          <p:cNvPicPr/>
          <p:nvPr/>
        </p:nvPicPr>
        <p:blipFill>
          <a:blip r:embed="rId4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30" descr="795-07 Plan-Typical Upper Level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8969" y="2907287"/>
            <a:ext cx="3062513" cy="3537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Rectangle 31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Lateral System Design</a:t>
            </a:r>
            <a:endParaRPr lang="en-US" sz="4000" u="sng" dirty="0">
              <a:latin typeface="Constantia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79" t="20236" r="64114" b="13007"/>
          <a:stretch>
            <a:fillRect/>
          </a:stretch>
        </p:blipFill>
        <p:spPr bwMode="auto">
          <a:xfrm>
            <a:off x="13496925" y="783770"/>
            <a:ext cx="4312105" cy="3802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532258" y="2497364"/>
            <a:ext cx="36648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latin typeface="Corbel" pitchFamily="34" charset="0"/>
              </a:rPr>
              <a:t>Adjusting Members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Corbel" pitchFamily="34" charset="0"/>
              </a:rPr>
              <a:t>Increase brace sizes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Corbel" pitchFamily="34" charset="0"/>
              </a:rPr>
              <a:t>Increase column sizes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Corbel" pitchFamily="34" charset="0"/>
              </a:rPr>
              <a:t>Increase beam sizes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60833" y="868589"/>
            <a:ext cx="36648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latin typeface="Corbel" pitchFamily="34" charset="0"/>
              </a:rPr>
              <a:t>Key Load Combinations</a:t>
            </a:r>
          </a:p>
          <a:p>
            <a:pPr lvl="0" indent="457200"/>
            <a:r>
              <a:rPr lang="en-US" sz="1600" dirty="0" smtClean="0">
                <a:latin typeface="Corbel" pitchFamily="34" charset="0"/>
              </a:rPr>
              <a:t>1.2D + 1.6W + L + 0.5(</a:t>
            </a:r>
            <a:r>
              <a:rPr lang="en-US" sz="1600" dirty="0" err="1" smtClean="0">
                <a:latin typeface="Corbel" pitchFamily="34" charset="0"/>
              </a:rPr>
              <a:t>Lr</a:t>
            </a:r>
            <a:r>
              <a:rPr lang="en-US" sz="1600" dirty="0" smtClean="0">
                <a:latin typeface="Corbel" pitchFamily="34" charset="0"/>
              </a:rPr>
              <a:t> or S or R)</a:t>
            </a:r>
          </a:p>
          <a:p>
            <a:pPr lvl="0" indent="457200"/>
            <a:r>
              <a:rPr lang="en-US" sz="1600" dirty="0" smtClean="0">
                <a:latin typeface="Corbel" pitchFamily="34" charset="0"/>
              </a:rPr>
              <a:t>(1.2 + 0.2SDS)D + ρQE + L + 0.2S</a:t>
            </a:r>
          </a:p>
          <a:p>
            <a:pPr indent="457200"/>
            <a:r>
              <a:rPr lang="en-US" sz="1600" dirty="0" smtClean="0">
                <a:latin typeface="Corbel" pitchFamily="34" charset="0"/>
              </a:rPr>
              <a:t>(0.9 − 0.2SDS)D + ρQE + 1.6H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51308" y="3916589"/>
            <a:ext cx="378369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latin typeface="Corbel" pitchFamily="34" charset="0"/>
              </a:rPr>
              <a:t>Member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Lower stories controlled by strength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60-75%capacity of members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Upper Stories controlled by drift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15-20% capacity of members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pic>
        <p:nvPicPr>
          <p:cNvPr id="19" name="Picture 18" descr="elevation renderings.jpg"/>
          <p:cNvPicPr/>
          <p:nvPr/>
        </p:nvPicPr>
        <p:blipFill>
          <a:blip r:embed="rId4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 descr="795-07 Plan-Typical Upper Level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8969" y="2907287"/>
            <a:ext cx="3062513" cy="3537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Lateral System Design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46344" y="752473"/>
            <a:ext cx="3664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Corbel" pitchFamily="34" charset="0"/>
              </a:rPr>
              <a:t>Typical SCBF Design 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11742511" y="4978400"/>
            <a:ext cx="449943" cy="1879600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11752036" y="1282700"/>
            <a:ext cx="449943" cy="1879600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6" idx="1"/>
            <a:endCxn id="22" idx="1"/>
          </p:cNvCxnSpPr>
          <p:nvPr/>
        </p:nvCxnSpPr>
        <p:spPr>
          <a:xfrm rot="10800000" flipH="1">
            <a:off x="12192453" y="3136900"/>
            <a:ext cx="816881" cy="27813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 rot="10800000">
            <a:off x="13009335" y="892175"/>
            <a:ext cx="449943" cy="4489450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7" idx="1"/>
            <a:endCxn id="22" idx="1"/>
          </p:cNvCxnSpPr>
          <p:nvPr/>
        </p:nvCxnSpPr>
        <p:spPr>
          <a:xfrm rot="10800000" flipH="1" flipV="1">
            <a:off x="12201979" y="2222500"/>
            <a:ext cx="807356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pic>
        <p:nvPicPr>
          <p:cNvPr id="23" name="Picture 22" descr="elevation renderings.jpg"/>
          <p:cNvPicPr/>
          <p:nvPr/>
        </p:nvPicPr>
        <p:blipFill>
          <a:blip r:embed="rId3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 descr="R795-07_Southwest_Corner[1].jpg"/>
          <p:cNvPicPr>
            <a:picLocks noChangeAspect="1"/>
          </p:cNvPicPr>
          <p:nvPr/>
        </p:nvPicPr>
        <p:blipFill>
          <a:blip r:embed="rId4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early format Model (1).jpg"/>
          <p:cNvPicPr>
            <a:picLocks noChangeAspect="1"/>
          </p:cNvPicPr>
          <p:nvPr/>
        </p:nvPicPr>
        <p:blipFill>
          <a:blip r:embed="rId5"/>
          <a:srcRect l="32197" t="1703" r="31102" b="5397"/>
          <a:stretch>
            <a:fillRect/>
          </a:stretch>
        </p:blipFill>
        <p:spPr>
          <a:xfrm>
            <a:off x="10000344" y="1074057"/>
            <a:ext cx="1765682" cy="5783943"/>
          </a:xfrm>
          <a:prstGeom prst="rect">
            <a:avLst/>
          </a:prstGeom>
        </p:spPr>
      </p:pic>
      <p:pic>
        <p:nvPicPr>
          <p:cNvPr id="27" name="Picture 26" descr="early format Model (1).jpg"/>
          <p:cNvPicPr>
            <a:picLocks noChangeAspect="1"/>
          </p:cNvPicPr>
          <p:nvPr/>
        </p:nvPicPr>
        <p:blipFill>
          <a:blip r:embed="rId5"/>
          <a:srcRect l="32197" t="63714" r="31102" b="5397"/>
          <a:stretch>
            <a:fillRect/>
          </a:stretch>
        </p:blipFill>
        <p:spPr>
          <a:xfrm>
            <a:off x="13476514" y="885371"/>
            <a:ext cx="4210985" cy="4586515"/>
          </a:xfrm>
          <a:prstGeom prst="rect">
            <a:avLst/>
          </a:prstGeom>
        </p:spPr>
      </p:pic>
      <p:pic>
        <p:nvPicPr>
          <p:cNvPr id="28" name="Picture 27" descr="early format Model (1).jpg"/>
          <p:cNvPicPr>
            <a:picLocks noChangeAspect="1"/>
          </p:cNvPicPr>
          <p:nvPr/>
        </p:nvPicPr>
        <p:blipFill>
          <a:blip r:embed="rId5"/>
          <a:srcRect l="32197" t="2676" r="31102" b="65427"/>
          <a:stretch>
            <a:fillRect/>
          </a:stretch>
        </p:blipFill>
        <p:spPr>
          <a:xfrm>
            <a:off x="13476514" y="892633"/>
            <a:ext cx="4232629" cy="47606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6" grpId="1" animBg="1"/>
      <p:bldP spid="17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0159588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1833034" y="701754"/>
            <a:ext cx="5138738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Overview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Building Statistics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Architecture</a:t>
            </a:r>
            <a:endParaRPr lang="en-US" sz="1600" dirty="0"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Existing </a:t>
            </a:r>
            <a:r>
              <a:rPr lang="en-US" sz="1600" dirty="0">
                <a:latin typeface="Corbel" pitchFamily="34" charset="0"/>
              </a:rPr>
              <a:t>Structure </a:t>
            </a:r>
            <a:r>
              <a:rPr lang="en-US" sz="1600" dirty="0" smtClean="0">
                <a:latin typeface="Corbel" pitchFamily="34" charset="0"/>
              </a:rPr>
              <a:t>Overview</a:t>
            </a:r>
            <a:endParaRPr lang="en-US" sz="1600" dirty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Corbel" pitchFamily="34" charset="0"/>
              </a:rPr>
              <a:t> Structural 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Material and Considerations</a:t>
            </a:r>
            <a:endParaRPr lang="en-US" sz="1600" dirty="0"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Green Roof Layout and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Water Collection System Design</a:t>
            </a:r>
            <a:endParaRPr lang="en-US" sz="1600" dirty="0"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LEED and Impacts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pic>
        <p:nvPicPr>
          <p:cNvPr id="17" name="Picture 16" descr="elevation renderings.jpg"/>
          <p:cNvPicPr/>
          <p:nvPr/>
        </p:nvPicPr>
        <p:blipFill>
          <a:blip r:embed="rId3"/>
          <a:srcRect l="23524" t="5577" r="24474" b="58225"/>
          <a:stretch>
            <a:fillRect/>
          </a:stretch>
        </p:blipFill>
        <p:spPr>
          <a:xfrm>
            <a:off x="448261" y="19050"/>
            <a:ext cx="3914189" cy="222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 descr="elevation renderings.jpg"/>
          <p:cNvPicPr/>
          <p:nvPr/>
        </p:nvPicPr>
        <p:blipFill>
          <a:blip r:embed="rId3"/>
          <a:srcRect t="54552" r="47689" b="6281"/>
          <a:stretch>
            <a:fillRect/>
          </a:stretch>
        </p:blipFill>
        <p:spPr>
          <a:xfrm>
            <a:off x="5010149" y="0"/>
            <a:ext cx="3679937" cy="2276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R795-07_Southwest_Corner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335" y="2788539"/>
            <a:ext cx="6111425" cy="3736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Lateral Connections &amp; Detailing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742058" y="868589"/>
            <a:ext cx="37836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latin typeface="Corbel" pitchFamily="34" charset="0"/>
              </a:rPr>
              <a:t>Typical Lateral Connections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5 Standard/critical connections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Designed per AISC 341-05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Loads determined by ASCE 7-05</a:t>
            </a:r>
          </a:p>
          <a:p>
            <a:pPr lvl="0"/>
            <a:endParaRPr lang="en-US" u="sng" dirty="0" smtClean="0">
              <a:latin typeface="Corbel" pitchFamily="34" charset="0"/>
            </a:endParaRPr>
          </a:p>
        </p:txBody>
      </p:sp>
      <p:pic>
        <p:nvPicPr>
          <p:cNvPr id="20" name="Picture 2" descr="connection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44937" y="2266949"/>
            <a:ext cx="4823737" cy="367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pic>
        <p:nvPicPr>
          <p:cNvPr id="18" name="Picture 17" descr="elevation renderings.jpg"/>
          <p:cNvPicPr/>
          <p:nvPr/>
        </p:nvPicPr>
        <p:blipFill>
          <a:blip r:embed="rId4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 descr="R795-07_Southwest_Corner[1].jpg"/>
          <p:cNvPicPr>
            <a:picLocks noChangeAspect="1"/>
          </p:cNvPicPr>
          <p:nvPr/>
        </p:nvPicPr>
        <p:blipFill>
          <a:blip r:embed="rId5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Lateral Connections &amp; Detailing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2" descr="connection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6163" y="4010024"/>
            <a:ext cx="3467040" cy="26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3305064" y="3920213"/>
            <a:ext cx="378369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latin typeface="Corbel" pitchFamily="34" charset="0"/>
              </a:rPr>
              <a:t>Inverted-V 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Beam takes unbalanced Load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 Gusset plate requires Stiffeners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Gusset plate attached at the shop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Reinforced HSS brace at ends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Yield line on gusset plate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21" name="Picture 20" descr="A.jpg"/>
          <p:cNvPicPr>
            <a:picLocks noChangeAspect="1"/>
          </p:cNvPicPr>
          <p:nvPr/>
        </p:nvPicPr>
        <p:blipFill>
          <a:blip r:embed="rId4"/>
          <a:srcRect t="30688" b="34391"/>
          <a:stretch>
            <a:fillRect/>
          </a:stretch>
        </p:blipFill>
        <p:spPr>
          <a:xfrm>
            <a:off x="10630887" y="740227"/>
            <a:ext cx="6198645" cy="2801256"/>
          </a:xfrm>
          <a:prstGeom prst="rect">
            <a:avLst/>
          </a:prstGeom>
        </p:spPr>
      </p:pic>
      <p:pic>
        <p:nvPicPr>
          <p:cNvPr id="25" name="Picture 24" descr="elevation renderings.jpg"/>
          <p:cNvPicPr/>
          <p:nvPr/>
        </p:nvPicPr>
        <p:blipFill>
          <a:blip r:embed="rId5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 descr="R795-07_Southwest_Corner[1].jpg"/>
          <p:cNvPicPr>
            <a:picLocks noChangeAspect="1"/>
          </p:cNvPicPr>
          <p:nvPr/>
        </p:nvPicPr>
        <p:blipFill>
          <a:blip r:embed="rId6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Lateral Detailing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 descr="typ seismic column con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63319" y="801008"/>
            <a:ext cx="3538856" cy="36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2" descr="connection diag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1413" y="3977364"/>
            <a:ext cx="3585032" cy="272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9627508" y="801914"/>
            <a:ext cx="378369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latin typeface="Corbel" pitchFamily="34" charset="0"/>
              </a:rPr>
              <a:t>Brace to Beam &amp; Column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Uniform method to eliminate 	moments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Reinforced HSS at ends for capacity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Shear tab for beam to column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All welded connection except beam 	shear tab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Yield line on gusset plate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4764" y="801913"/>
            <a:ext cx="378369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latin typeface="Corbel" pitchFamily="34" charset="0"/>
              </a:rPr>
              <a:t>Column Splice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CJP Weld for full strength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Weld access holes per Spec. J1.6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Plate for shear capacity requirement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Designed not to yield or form a story 	mechanism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21" name="Picture 20" descr="seismic detailing Model (1).jpg"/>
          <p:cNvPicPr>
            <a:picLocks noChangeAspect="1"/>
          </p:cNvPicPr>
          <p:nvPr/>
        </p:nvPicPr>
        <p:blipFill>
          <a:blip r:embed="rId5"/>
          <a:srcRect l="4809" t="17778" r="2891" b="24656"/>
          <a:stretch>
            <a:fillRect/>
          </a:stretch>
        </p:blipFill>
        <p:spPr>
          <a:xfrm>
            <a:off x="13425714" y="798286"/>
            <a:ext cx="4325257" cy="3491009"/>
          </a:xfrm>
          <a:prstGeom prst="rect">
            <a:avLst/>
          </a:prstGeom>
        </p:spPr>
      </p:pic>
      <p:pic>
        <p:nvPicPr>
          <p:cNvPr id="24" name="Picture 23" descr="elevation renderings.jpg"/>
          <p:cNvPicPr/>
          <p:nvPr/>
        </p:nvPicPr>
        <p:blipFill>
          <a:blip r:embed="rId6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 descr="R795-07_Southwest_Corner[1].jpg"/>
          <p:cNvPicPr>
            <a:picLocks noChangeAspect="1"/>
          </p:cNvPicPr>
          <p:nvPr/>
        </p:nvPicPr>
        <p:blipFill>
          <a:blip r:embed="rId7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Alternative Structural Options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898738" y="861333"/>
            <a:ext cx="44744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Two Alternatives Considered:</a:t>
            </a:r>
            <a:endParaRPr lang="en-US" u="sng" dirty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Alternate top single story X for frames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Use of Buckling Restrained Braced Frames</a:t>
            </a:r>
            <a:endParaRPr lang="en-US" sz="1600" dirty="0">
              <a:latin typeface="Constantia" pitchFamily="18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</p:txBody>
      </p:sp>
      <p:pic>
        <p:nvPicPr>
          <p:cNvPr id="1026" name="Picture 2" descr="alternate top br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64343" y="870858"/>
            <a:ext cx="3743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b="178"/>
          <a:stretch>
            <a:fillRect/>
          </a:stretch>
        </p:blipFill>
        <p:spPr bwMode="auto">
          <a:xfrm>
            <a:off x="14089528" y="864506"/>
            <a:ext cx="3678464" cy="289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13257" y="5000625"/>
            <a:ext cx="2619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325599" y="4188717"/>
            <a:ext cx="3151866" cy="26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876967" y="1841048"/>
            <a:ext cx="447448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Alternate Top Story</a:t>
            </a:r>
            <a:endParaRPr lang="en-US" u="sng" dirty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Eliminates the inverted-V  and decreases the 	beam size to W18x60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Braces became slightly smaller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Helps with the drift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855193" y="3372305"/>
            <a:ext cx="44744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Buckling Restrained brace Frames</a:t>
            </a:r>
            <a:endParaRPr lang="en-US" u="sng" dirty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Slight improvement at drift control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Smaller connections 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Can act as true pined-pined member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More costly but less non-structural damage 	during an earthquake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pic>
        <p:nvPicPr>
          <p:cNvPr id="23" name="Picture 22" descr="elevation renderings.jpg"/>
          <p:cNvPicPr/>
          <p:nvPr/>
        </p:nvPicPr>
        <p:blipFill>
          <a:blip r:embed="rId7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 descr="R795-07_Southwest_Corner[1].jpg"/>
          <p:cNvPicPr>
            <a:picLocks noChangeAspect="1"/>
          </p:cNvPicPr>
          <p:nvPr/>
        </p:nvPicPr>
        <p:blipFill>
          <a:blip r:embed="rId8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Foundation Considerations</a:t>
            </a:r>
            <a:endParaRPr lang="en-US" sz="4000" u="sng" dirty="0">
              <a:latin typeface="Constantia" pitchFamily="18" charset="0"/>
            </a:endParaRPr>
          </a:p>
        </p:txBody>
      </p:sp>
      <p:pic>
        <p:nvPicPr>
          <p:cNvPr id="2050" name="Picture 2" descr="foundation layout new"/>
          <p:cNvPicPr>
            <a:picLocks noChangeAspect="1" noChangeArrowheads="1"/>
          </p:cNvPicPr>
          <p:nvPr/>
        </p:nvPicPr>
        <p:blipFill>
          <a:blip r:embed="rId2" cstate="print"/>
          <a:srcRect l="9213" t="4651" r="5952" b="9108"/>
          <a:stretch>
            <a:fillRect/>
          </a:stretch>
        </p:blipFill>
        <p:spPr bwMode="auto">
          <a:xfrm>
            <a:off x="14311090" y="928910"/>
            <a:ext cx="3326040" cy="439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0072914" y="5438281"/>
          <a:ext cx="7155543" cy="762000"/>
        </p:xfrm>
        <a:graphic>
          <a:graphicData uri="http://schemas.openxmlformats.org/drawingml/2006/table">
            <a:tbl>
              <a:tblPr/>
              <a:tblGrid>
                <a:gridCol w="1741714"/>
                <a:gridCol w="1233715"/>
                <a:gridCol w="1465943"/>
                <a:gridCol w="1277257"/>
                <a:gridCol w="1436914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Load (Kips)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Soil Bearing (ksf)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Area needed (sf)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Sizes (ft.)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Typical Exterior Column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355.00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5.56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63.90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Typical Interior Column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324.00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5.56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58.32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Corridor bend Column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600.00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5.56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108.00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608458" y="745221"/>
            <a:ext cx="447448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Implications </a:t>
            </a:r>
            <a:endParaRPr lang="en-US" u="sng" dirty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Change in structural system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Different layout from the original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Change in location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Soil interaction during and Earthquake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Foundation ties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Dynamic ground movement and stresses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Energy dissipation</a:t>
            </a:r>
          </a:p>
          <a:p>
            <a:pPr marL="177800" indent="-177800">
              <a:buFont typeface="Arial" charset="0"/>
              <a:buChar char="•"/>
            </a:pPr>
            <a:endParaRPr lang="en-US" sz="1600" dirty="0" smtClean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3" name="Picture 5" descr="foundation"/>
          <p:cNvPicPr>
            <a:picLocks noChangeAspect="1" noChangeArrowheads="1"/>
          </p:cNvPicPr>
          <p:nvPr/>
        </p:nvPicPr>
        <p:blipFill>
          <a:blip r:embed="rId3"/>
          <a:srcRect l="5688" t="6304" r="2815" b="7693"/>
          <a:stretch>
            <a:fillRect/>
          </a:stretch>
        </p:blipFill>
        <p:spPr bwMode="auto">
          <a:xfrm>
            <a:off x="14107886" y="1045031"/>
            <a:ext cx="3522223" cy="4165601"/>
          </a:xfrm>
          <a:prstGeom prst="rect">
            <a:avLst/>
          </a:prstGeom>
          <a:noFill/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pic>
        <p:nvPicPr>
          <p:cNvPr id="22" name="Picture 21" descr="elevation renderings.jpg"/>
          <p:cNvPicPr/>
          <p:nvPr/>
        </p:nvPicPr>
        <p:blipFill>
          <a:blip r:embed="rId4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 descr="795-07 Plan-Typical Upper Level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8969" y="2907287"/>
            <a:ext cx="3062513" cy="3537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Structural Goal Summary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549268" y="999235"/>
            <a:ext cx="8242300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0" indent="-342900"/>
            <a:r>
              <a:rPr lang="en-US" dirty="0" smtClean="0">
                <a:latin typeface="Corbel" pitchFamily="34" charset="0"/>
              </a:rPr>
              <a:t>1.)	Design an overall structure made using structural steel and limit use of propriety 	systems.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 smtClean="0">
              <a:latin typeface="Corbel" pitchFamily="34" charset="0"/>
            </a:endParaRPr>
          </a:p>
          <a:p>
            <a:pPr marL="342900" lvl="0" indent="-342900"/>
            <a:r>
              <a:rPr lang="en-US" dirty="0" smtClean="0">
                <a:latin typeface="Corbel" pitchFamily="34" charset="0"/>
              </a:rPr>
              <a:t>		Outcome: The new steel design  achieves this very well.  		</a:t>
            </a:r>
            <a:r>
              <a:rPr lang="en-US" sz="2000" dirty="0" smtClean="0">
                <a:latin typeface="Corbel" pitchFamily="34" charset="0"/>
              </a:rPr>
              <a:t>(4.5/5)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 smtClean="0">
              <a:latin typeface="Corbel" pitchFamily="34" charset="0"/>
            </a:endParaRPr>
          </a:p>
          <a:p>
            <a:pPr marL="342900" lvl="0" indent="-342900"/>
            <a:r>
              <a:rPr lang="en-US" dirty="0" smtClean="0">
                <a:latin typeface="Corbel" pitchFamily="34" charset="0"/>
              </a:rPr>
              <a:t>2.)	Design a gravity system that does not require a change in the building height 	while still being acceptable. </a:t>
            </a:r>
          </a:p>
          <a:p>
            <a:pPr marL="800100" lvl="1" indent="-342900"/>
            <a:endParaRPr lang="en-US" dirty="0" smtClean="0">
              <a:latin typeface="Corbel" pitchFamily="34" charset="0"/>
            </a:endParaRPr>
          </a:p>
          <a:p>
            <a:pPr marL="800100" lvl="1" indent="-342900"/>
            <a:r>
              <a:rPr lang="en-US" dirty="0" smtClean="0">
                <a:latin typeface="Corbel" pitchFamily="34" charset="0"/>
              </a:rPr>
              <a:t>		Outcome: The design follows this but has limitations/issues 	</a:t>
            </a:r>
            <a:r>
              <a:rPr lang="en-US" sz="2000" dirty="0" smtClean="0">
                <a:latin typeface="Corbel" pitchFamily="34" charset="0"/>
              </a:rPr>
              <a:t>(3/5)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 smtClean="0">
              <a:latin typeface="Corbel" pitchFamily="34" charset="0"/>
            </a:endParaRPr>
          </a:p>
          <a:p>
            <a:pPr marL="342900" lvl="0" indent="-342900"/>
            <a:r>
              <a:rPr lang="en-US" dirty="0" smtClean="0">
                <a:latin typeface="Corbel" pitchFamily="34" charset="0"/>
              </a:rPr>
              <a:t>3.)	Move the location of Building 7 to a high seismic Region to better understand and 	work with seismic requirements in detail.  (San Diego, CA )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 smtClean="0">
              <a:latin typeface="Corbel" pitchFamily="34" charset="0"/>
            </a:endParaRPr>
          </a:p>
          <a:p>
            <a:pPr marL="342900" lvl="0" indent="-342900"/>
            <a:r>
              <a:rPr lang="en-US" dirty="0" smtClean="0">
                <a:latin typeface="Corbel" pitchFamily="34" charset="0"/>
              </a:rPr>
              <a:t>		Outcome: The move allowed for a more challenging design	</a:t>
            </a:r>
            <a:r>
              <a:rPr lang="en-US" sz="2000" dirty="0" smtClean="0">
                <a:latin typeface="Corbel" pitchFamily="34" charset="0"/>
              </a:rPr>
              <a:t>(5/5)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 smtClean="0">
              <a:latin typeface="Corbel" pitchFamily="34" charset="0"/>
            </a:endParaRPr>
          </a:p>
          <a:p>
            <a:pPr marL="342900" lvl="0" indent="-342900"/>
            <a:r>
              <a:rPr lang="en-US" dirty="0" smtClean="0">
                <a:latin typeface="Corbel" pitchFamily="34" charset="0"/>
              </a:rPr>
              <a:t>4.)	Pick a single lateral system that will work for the new location  and optimize it.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Corbel" pitchFamily="34" charset="0"/>
            </a:endParaRPr>
          </a:p>
          <a:p>
            <a:pPr marL="1092200" lvl="2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orbel" pitchFamily="34" charset="0"/>
              </a:rPr>
              <a:t>Outcome: The system works but has issues  with the code		</a:t>
            </a:r>
            <a:r>
              <a:rPr lang="en-US" sz="2000" dirty="0" smtClean="0">
                <a:latin typeface="Corbel" pitchFamily="34" charset="0"/>
              </a:rPr>
              <a:t>(3.5/5)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18" name="Picture 17" descr="elevation renderings.jpg"/>
          <p:cNvPicPr/>
          <p:nvPr/>
        </p:nvPicPr>
        <p:blipFill>
          <a:blip r:embed="rId3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R795-07_Southwest_Corner[1].jpg"/>
          <p:cNvPicPr>
            <a:picLocks noChangeAspect="1"/>
          </p:cNvPicPr>
          <p:nvPr/>
        </p:nvPicPr>
        <p:blipFill>
          <a:blip r:embed="rId4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631634" y="825520"/>
            <a:ext cx="513873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Green Roof Breadth Study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Material and Considerations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Green Roof Layout and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Water Collection System Design</a:t>
            </a:r>
            <a:endParaRPr lang="en-US" sz="1600" dirty="0"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LEED and Impacts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Green Roof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Green Roof Study</a:t>
            </a:r>
            <a:endParaRPr lang="en-US" sz="4000" u="sng" dirty="0">
              <a:latin typeface="Constantia" pitchFamily="18" charset="0"/>
            </a:endParaRPr>
          </a:p>
        </p:txBody>
      </p:sp>
      <p:pic>
        <p:nvPicPr>
          <p:cNvPr id="8193" name="Picture 1" descr="180px-Sedum_reflexum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9776" y="4513944"/>
            <a:ext cx="1963511" cy="20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180px-Mauerpfeffer_Sedum_ac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12644" y="4513943"/>
            <a:ext cx="3191391" cy="207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673767" y="737963"/>
            <a:ext cx="633549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Reasons for a Green Roof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Original Building 7 did not have one due to cost concerns 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They can reduce the heat island effect and the use of excess gray water</a:t>
            </a:r>
          </a:p>
          <a:p>
            <a:pPr marL="177800" indent="-177800">
              <a:buFont typeface="Arial" charset="0"/>
              <a:buChar char="•"/>
            </a:pPr>
            <a:endParaRPr lang="en-US" sz="1600" dirty="0" smtClean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681023" y="1645108"/>
            <a:ext cx="633549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Chosen Roof  Type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Extensive Green Roof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Very self –sustaining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Minimum yearly maintenance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Lighter and for non-accessible roofs</a:t>
            </a: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702792" y="3031221"/>
            <a:ext cx="633549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Plant types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Wanted a low maintenance and acceptable in both locations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Sedum species along with mosses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Readily available in both locations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24" name="Picture 23" descr="elevation renderings.jpg"/>
          <p:cNvPicPr/>
          <p:nvPr/>
        </p:nvPicPr>
        <p:blipFill>
          <a:blip r:embed="rId4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 descr="R795-07_Southwest_Corner[1].jpg"/>
          <p:cNvPicPr>
            <a:picLocks noChangeAspect="1"/>
          </p:cNvPicPr>
          <p:nvPr/>
        </p:nvPicPr>
        <p:blipFill>
          <a:blip r:embed="rId5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Green Roof Layout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3" descr="green roof smal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48229" y="1234217"/>
            <a:ext cx="3720645" cy="4747030"/>
          </a:xfrm>
          <a:prstGeom prst="rect">
            <a:avLst/>
          </a:prstGeom>
          <a:noFill/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731823" y="781504"/>
            <a:ext cx="501469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Layout</a:t>
            </a:r>
            <a:endParaRPr lang="en-US" u="sng" dirty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Mechanical units moved to 3 locations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1’ Gravel around the perimeter 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Gravel around the mechanical units</a:t>
            </a: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753595" y="1978933"/>
            <a:ext cx="501469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Details</a:t>
            </a:r>
            <a:endParaRPr lang="en-US" u="sng" dirty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2 layers of rubber membrane for water 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Filtering mesh for water runoff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3” soil for the plant life</a:t>
            </a:r>
          </a:p>
          <a:p>
            <a:pPr marL="177800" indent="-177800">
              <a:buFont typeface="Arial" charset="0"/>
              <a:buChar char="•"/>
            </a:pPr>
            <a:endParaRPr lang="en-US" sz="1600" dirty="0" smtClean="0">
              <a:latin typeface="Corbel" pitchFamily="34" charset="0"/>
            </a:endParaRPr>
          </a:p>
          <a:p>
            <a:pPr marL="177800" indent="-177800"/>
            <a:endParaRPr lang="en-US" sz="1600" dirty="0" smtClean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</p:txBody>
      </p:sp>
      <p:pic>
        <p:nvPicPr>
          <p:cNvPr id="15" name="Picture 14" descr="ICF_Green_Roof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2332" y="3267075"/>
            <a:ext cx="3579648" cy="2828924"/>
          </a:xfrm>
          <a:prstGeom prst="rect">
            <a:avLst/>
          </a:prstGeom>
        </p:spPr>
      </p:pic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631634" y="825520"/>
            <a:ext cx="513873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Green Roof Breadth 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Material and Considerations</a:t>
            </a:r>
            <a:endParaRPr lang="en-US" sz="1600" dirty="0"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Green Roof Layout and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Water Collection System Design</a:t>
            </a:r>
            <a:endParaRPr lang="en-US" sz="1600" dirty="0"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LEED and Impacts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Green Roof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20" name="Picture 19" descr="795-07 Landscape Pl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9887" y="438025"/>
            <a:ext cx="2720476" cy="2925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 descr="R795-07_Southwest_Corner[1].jpg"/>
          <p:cNvPicPr>
            <a:picLocks noChangeAspect="1"/>
          </p:cNvPicPr>
          <p:nvPr/>
        </p:nvPicPr>
        <p:blipFill>
          <a:blip r:embed="rId6"/>
          <a:srcRect l="13678" t="13828" r="22577" b="8668"/>
          <a:stretch>
            <a:fillRect/>
          </a:stretch>
        </p:blipFill>
        <p:spPr>
          <a:xfrm>
            <a:off x="4905832" y="3670122"/>
            <a:ext cx="3801383" cy="2825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Water Collection System</a:t>
            </a:r>
            <a:endParaRPr lang="en-US" sz="4000" u="sng" dirty="0">
              <a:latin typeface="Constantia" pitchFamily="18" charset="0"/>
            </a:endParaRPr>
          </a:p>
        </p:txBody>
      </p:sp>
      <p:pic>
        <p:nvPicPr>
          <p:cNvPr id="15" name="Picture 5" descr="drain lay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20799" y="792587"/>
            <a:ext cx="3759201" cy="47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622967" y="701678"/>
            <a:ext cx="44744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Drain Design</a:t>
            </a:r>
            <a:endParaRPr lang="en-US" u="sng" dirty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Based on rain accumulating during a storm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Two drain sizes: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6” drains on the main body of the roof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3” drains along the perimeter </a:t>
            </a:r>
            <a:endParaRPr lang="en-US" sz="1600" dirty="0">
              <a:latin typeface="Constantia" pitchFamily="18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601221" y="694418"/>
            <a:ext cx="501469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Tank and Room Design</a:t>
            </a:r>
            <a:endParaRPr lang="en-US" u="sng" dirty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Room was located on the ground level 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Tanks sized with average annual rainfall from (NOAA)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College park = 44” per yr.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San Diego = 5” per yr.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Tank sizes: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College park = 2-1000 Gallon Tanks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San Diego = 1-500 Gallon Tank</a:t>
            </a: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</p:txBody>
      </p:sp>
      <p:pic>
        <p:nvPicPr>
          <p:cNvPr id="7169" name="Picture 1" descr="tank lay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0229" y="2906779"/>
            <a:ext cx="5440589" cy="37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11480800" y="3164113"/>
            <a:ext cx="4180113" cy="1473201"/>
            <a:chOff x="11480800" y="3164113"/>
            <a:chExt cx="4180113" cy="1473201"/>
          </a:xfrm>
          <a:solidFill>
            <a:srgbClr val="0070C0">
              <a:alpha val="59000"/>
            </a:srgbClr>
          </a:solidFill>
        </p:grpSpPr>
        <p:sp>
          <p:nvSpPr>
            <p:cNvPr id="18" name="Rectangle 17"/>
            <p:cNvSpPr/>
            <p:nvPr/>
          </p:nvSpPr>
          <p:spPr>
            <a:xfrm>
              <a:off x="12845142" y="3381829"/>
              <a:ext cx="2815771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80800" y="3381829"/>
              <a:ext cx="1386114" cy="12554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324114" y="3164113"/>
              <a:ext cx="1814286" cy="232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631634" y="825520"/>
            <a:ext cx="513873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Green Roof Breadth 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Material and Considerations</a:t>
            </a:r>
            <a:endParaRPr lang="en-US" sz="1600" dirty="0"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Green Roof Layout and Design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Water Collection System Design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LEED and Impacts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Green Roof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27" name="Picture 26" descr="elevation renderings.jpg"/>
          <p:cNvPicPr/>
          <p:nvPr/>
        </p:nvPicPr>
        <p:blipFill>
          <a:blip r:embed="rId4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 descr="795-07 Plan-Typical Upper Level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8969" y="2907287"/>
            <a:ext cx="3062513" cy="3537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LEED Considerations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1634" y="825520"/>
            <a:ext cx="513873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Green Roof Breadth 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Material and Considerations</a:t>
            </a:r>
            <a:endParaRPr lang="en-US" sz="1600" dirty="0"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Green Roof Layout and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Water Collection System Design</a:t>
            </a:r>
            <a:endParaRPr lang="en-US" sz="1600" dirty="0"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LEED and Impacts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Green Roof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673767" y="2537699"/>
            <a:ext cx="6335493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Points Gained by The Green Roof</a:t>
            </a: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Reduction in the heat island effect 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Gain = 1 Point</a:t>
            </a:r>
          </a:p>
          <a:p>
            <a:pPr marL="635000" lvl="1" indent="-177800"/>
            <a:endParaRPr lang="en-US" sz="1600" dirty="0" smtClean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The increase usage of gray water to reduce the building’s consumption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Gain = 1 Point</a:t>
            </a:r>
          </a:p>
          <a:p>
            <a:pPr marL="177800" indent="-177800">
              <a:buFont typeface="Arial" charset="0"/>
              <a:buChar char="•"/>
            </a:pPr>
            <a:endParaRPr lang="en-US" sz="1600" dirty="0" smtClean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 smtClean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</p:txBody>
      </p:sp>
      <p:pic>
        <p:nvPicPr>
          <p:cNvPr id="20" name="Picture 19" descr="795-07 Landscape 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9887" y="438025"/>
            <a:ext cx="2720476" cy="2925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 descr="R795-07_Southwest_Corner[1].jpg"/>
          <p:cNvPicPr>
            <a:picLocks noChangeAspect="1"/>
          </p:cNvPicPr>
          <p:nvPr/>
        </p:nvPicPr>
        <p:blipFill>
          <a:blip r:embed="rId3"/>
          <a:srcRect l="13678" t="13828" r="22577" b="8668"/>
          <a:stretch>
            <a:fillRect/>
          </a:stretch>
        </p:blipFill>
        <p:spPr>
          <a:xfrm>
            <a:off x="4905832" y="3670122"/>
            <a:ext cx="3801383" cy="2825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739082" y="4359244"/>
            <a:ext cx="633549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Other Green Advantages from the Design</a:t>
            </a:r>
            <a:endParaRPr lang="en-US" sz="1600" dirty="0" smtClean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The usage of structural steel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Consists mostly of  recycled scrap steel</a:t>
            </a:r>
          </a:p>
          <a:p>
            <a:pPr marL="177800" indent="-177800">
              <a:buFont typeface="Arial" charset="0"/>
              <a:buChar char="•"/>
            </a:pPr>
            <a:endParaRPr lang="en-US" sz="1600" dirty="0" smtClean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717309" y="752453"/>
            <a:ext cx="768532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US" u="sng" dirty="0" smtClean="0">
                <a:latin typeface="Corbel" pitchFamily="34" charset="0"/>
              </a:rPr>
              <a:t>Initial LEED Goals and Design</a:t>
            </a:r>
            <a:endParaRPr lang="en-US" sz="1600" dirty="0" smtClean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Become a minimum of LEED certified</a:t>
            </a:r>
          </a:p>
          <a:p>
            <a:pPr marL="6350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Currently 1 Point away from LEED Gold</a:t>
            </a:r>
          </a:p>
          <a:p>
            <a:pPr marL="177800" lvl="1" indent="-177800">
              <a:buFont typeface="Arial" charset="0"/>
              <a:buChar char="•"/>
            </a:pPr>
            <a:endParaRPr lang="en-US" sz="1600" dirty="0" smtClean="0">
              <a:latin typeface="Corbel" pitchFamily="34" charset="0"/>
            </a:endParaRPr>
          </a:p>
          <a:p>
            <a:pPr marL="177800" lvl="1" indent="-177800">
              <a:buFont typeface="Arial" charset="0"/>
              <a:buChar char="•"/>
            </a:pPr>
            <a:endParaRPr lang="en-US" sz="1600" dirty="0" smtClean="0">
              <a:latin typeface="Corbel" pitchFamily="34" charset="0"/>
            </a:endParaRPr>
          </a:p>
          <a:p>
            <a:pPr marL="177800" lvl="1" indent="-177800">
              <a:buFont typeface="Arial" charset="0"/>
              <a:buChar char="•"/>
            </a:pPr>
            <a:r>
              <a:rPr lang="en-US" sz="1600" dirty="0" smtClean="0">
                <a:latin typeface="Corbel" pitchFamily="34" charset="0"/>
              </a:rPr>
              <a:t>Residents need to take a class on how to keep the building more efficient and green</a:t>
            </a:r>
          </a:p>
          <a:p>
            <a:pPr marL="177800" indent="-177800">
              <a:buFont typeface="Arial" charset="0"/>
              <a:buChar char="•"/>
            </a:pPr>
            <a:endParaRPr lang="en-US" sz="1600" dirty="0" smtClean="0">
              <a:latin typeface="Corbel" pitchFamily="34" charset="0"/>
            </a:endParaRPr>
          </a:p>
          <a:p>
            <a:pPr marL="177800" indent="-177800">
              <a:buFont typeface="Arial" charset="0"/>
              <a:buChar char="•"/>
            </a:pPr>
            <a:endParaRPr lang="en-US" sz="1600" dirty="0">
              <a:latin typeface="Constantia" pitchFamily="18" charset="0"/>
            </a:endParaRPr>
          </a:p>
        </p:txBody>
      </p:sp>
      <p:pic>
        <p:nvPicPr>
          <p:cNvPr id="25" name="Picture 24" descr="leed_550x55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33468" y="58056"/>
            <a:ext cx="2413016" cy="2413016"/>
          </a:xfrm>
          <a:prstGeom prst="rect">
            <a:avLst/>
          </a:prstGeom>
        </p:spPr>
      </p:pic>
      <p:pic>
        <p:nvPicPr>
          <p:cNvPr id="26" name="Picture 25" descr="1166216080ew_leaf (2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44910" y="3982991"/>
            <a:ext cx="3299052" cy="28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10415107" y="104784"/>
            <a:ext cx="663916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Building Statistics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32949" y="1070420"/>
            <a:ext cx="633276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r>
              <a:rPr lang="en-US" sz="1600" b="1" dirty="0">
                <a:latin typeface="Corbel" pitchFamily="34" charset="0"/>
              </a:rPr>
              <a:t>Location</a:t>
            </a:r>
            <a:r>
              <a:rPr lang="en-US" sz="1600" dirty="0">
                <a:latin typeface="Corbel" pitchFamily="34" charset="0"/>
              </a:rPr>
              <a:t>: 	</a:t>
            </a:r>
            <a:r>
              <a:rPr lang="en-US" sz="1600" dirty="0" smtClean="0">
                <a:latin typeface="Corbel" pitchFamily="34" charset="0"/>
              </a:rPr>
              <a:t>6801 Preinkert Drive College Park, MD 20742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endParaRPr lang="en-US" sz="1600" dirty="0">
              <a:latin typeface="Corbe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r>
              <a:rPr lang="en-US" sz="1600" b="1" dirty="0">
                <a:latin typeface="Corbel" pitchFamily="34" charset="0"/>
              </a:rPr>
              <a:t>Architecture:	</a:t>
            </a:r>
            <a:r>
              <a:rPr lang="en-US" sz="1600" dirty="0" smtClean="0">
                <a:latin typeface="Corbel" pitchFamily="34" charset="0"/>
              </a:rPr>
              <a:t>U-Shape Plan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r>
              <a:rPr lang="en-US" sz="1600" dirty="0" smtClean="0">
                <a:latin typeface="Corbel" pitchFamily="34" charset="0"/>
              </a:rPr>
              <a:t>	9 Stories including the Terrace Level</a:t>
            </a:r>
            <a:endParaRPr lang="en-US" sz="1600" dirty="0">
              <a:latin typeface="Corbe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r>
              <a:rPr lang="en-US" sz="1600" b="1" dirty="0">
                <a:latin typeface="Corbel" pitchFamily="34" charset="0"/>
              </a:rPr>
              <a:t>	</a:t>
            </a:r>
            <a:r>
              <a:rPr lang="en-US" sz="1600" dirty="0" smtClean="0">
                <a:latin typeface="Corbel" pitchFamily="34" charset="0"/>
              </a:rPr>
              <a:t>Units are designed for 2-4 people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r>
              <a:rPr lang="en-US" sz="1600" dirty="0" smtClean="0">
                <a:latin typeface="Corbel" pitchFamily="34" charset="0"/>
              </a:rPr>
              <a:t>	Total Height 94’</a:t>
            </a:r>
            <a:endParaRPr lang="en-US" sz="1600" dirty="0">
              <a:latin typeface="Corbe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endParaRPr lang="en-US" sz="1600" dirty="0">
              <a:latin typeface="Corbe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r>
              <a:rPr lang="en-US" sz="1600" b="1" dirty="0">
                <a:latin typeface="Corbel" pitchFamily="34" charset="0"/>
              </a:rPr>
              <a:t>Building Use:  	 </a:t>
            </a:r>
            <a:r>
              <a:rPr lang="en-US" sz="1600" dirty="0" smtClean="0">
                <a:latin typeface="Corbel" pitchFamily="34" charset="0"/>
              </a:rPr>
              <a:t>Dormitory/Apartments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r>
              <a:rPr lang="en-US" sz="1600" dirty="0" smtClean="0">
                <a:latin typeface="Corbel" pitchFamily="34" charset="0"/>
              </a:rPr>
              <a:t>	Office Space for Building Housing</a:t>
            </a:r>
          </a:p>
          <a:p>
            <a:pPr marL="1435100" lvl="4" indent="173038"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endParaRPr lang="en-US" sz="1600" dirty="0">
              <a:latin typeface="Corbel" pitchFamily="34" charset="0"/>
            </a:endParaRPr>
          </a:p>
          <a:p>
            <a:pPr marL="0" lvl="4"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r>
              <a:rPr lang="en-US" sz="1600" b="1" dirty="0">
                <a:latin typeface="Corbel" pitchFamily="34" charset="0"/>
              </a:rPr>
              <a:t>Size: 	</a:t>
            </a:r>
            <a:r>
              <a:rPr lang="en-US" sz="1600" dirty="0" smtClean="0">
                <a:latin typeface="Corbel" pitchFamily="34" charset="0"/>
              </a:rPr>
              <a:t>133,000 </a:t>
            </a:r>
            <a:r>
              <a:rPr lang="en-US" sz="1600" dirty="0">
                <a:latin typeface="Corbel" pitchFamily="34" charset="0"/>
              </a:rPr>
              <a:t>Square Feet</a:t>
            </a:r>
          </a:p>
          <a:p>
            <a:pPr marL="0" lvl="4"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endParaRPr lang="en-US" sz="1600" b="1" dirty="0">
              <a:latin typeface="Corbel" pitchFamily="34" charset="0"/>
            </a:endParaRPr>
          </a:p>
          <a:p>
            <a:pPr marL="0" lvl="4"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r>
              <a:rPr lang="en-US" sz="1600" b="1" dirty="0">
                <a:latin typeface="Corbel" pitchFamily="34" charset="0"/>
              </a:rPr>
              <a:t>Cost:	</a:t>
            </a:r>
            <a:r>
              <a:rPr lang="en-US" sz="1600" dirty="0" smtClean="0">
                <a:latin typeface="Corbel" pitchFamily="34" charset="0"/>
              </a:rPr>
              <a:t>$23.5 </a:t>
            </a:r>
            <a:r>
              <a:rPr lang="en-US" sz="1600" dirty="0">
                <a:latin typeface="Corbel" pitchFamily="34" charset="0"/>
              </a:rPr>
              <a:t>Million</a:t>
            </a:r>
          </a:p>
          <a:p>
            <a:pPr marL="0" lvl="4"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endParaRPr lang="en-US" sz="1600" dirty="0">
              <a:latin typeface="Corbel" pitchFamily="34" charset="0"/>
            </a:endParaRPr>
          </a:p>
          <a:p>
            <a:pPr marL="0" lvl="4"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r>
              <a:rPr lang="en-US" sz="1600" dirty="0">
                <a:latin typeface="Corbel" pitchFamily="34" charset="0"/>
              </a:rPr>
              <a:t>Structure:	</a:t>
            </a:r>
            <a:r>
              <a:rPr lang="en-US" sz="1600" dirty="0" smtClean="0">
                <a:latin typeface="Corbel" pitchFamily="34" charset="0"/>
              </a:rPr>
              <a:t>Light-gage Bearing walls and Shear walls with Concrete 	Columns and Shear walls</a:t>
            </a:r>
          </a:p>
          <a:p>
            <a:pPr marL="0" lvl="4"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endParaRPr lang="en-US" sz="1600" dirty="0" smtClean="0">
              <a:latin typeface="Corbel" pitchFamily="34" charset="0"/>
            </a:endParaRPr>
          </a:p>
          <a:p>
            <a:pPr marL="0" lvl="4"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r>
              <a:rPr lang="en-US" sz="1600" dirty="0" smtClean="0">
                <a:latin typeface="Corbel" pitchFamily="34" charset="0"/>
              </a:rPr>
              <a:t>MEP:	Each unit is separately heated and cooled by 111 rooftop  	mechanical units</a:t>
            </a:r>
          </a:p>
          <a:p>
            <a:pPr marL="0" lvl="4"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endParaRPr lang="en-US" sz="1600" dirty="0" smtClean="0">
              <a:latin typeface="Corbel" pitchFamily="34" charset="0"/>
            </a:endParaRPr>
          </a:p>
          <a:p>
            <a:pPr marL="0" lvl="4" fontAlgn="auto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  <a:defRPr/>
            </a:pPr>
            <a:r>
              <a:rPr lang="en-US" sz="1600" dirty="0" smtClean="0">
                <a:latin typeface="Corbel" pitchFamily="34" charset="0"/>
              </a:rPr>
              <a:t>LEED:	Currently approaching a LEED Gold Standard</a:t>
            </a:r>
            <a:endParaRPr lang="en-US" sz="1600" dirty="0">
              <a:latin typeface="Corbel" pitchFamily="34" charset="0"/>
            </a:endParaRPr>
          </a:p>
        </p:txBody>
      </p:sp>
      <p:pic>
        <p:nvPicPr>
          <p:cNvPr id="15" name="Picture 14" descr="elevation renderings.jpg"/>
          <p:cNvPicPr/>
          <p:nvPr/>
        </p:nvPicPr>
        <p:blipFill>
          <a:blip r:embed="rId3"/>
          <a:srcRect l="23524" t="8213" r="29199" b="59865"/>
          <a:stretch>
            <a:fillRect/>
          </a:stretch>
        </p:blipFill>
        <p:spPr>
          <a:xfrm>
            <a:off x="5579045" y="188680"/>
            <a:ext cx="3339972" cy="1770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 descr="795-07 Plan-Typical Upper Level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7555" y="2178284"/>
            <a:ext cx="1536511" cy="1774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descr="795-07 Landscape Pl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2123" y="2180157"/>
            <a:ext cx="1665953" cy="179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 descr="R795-07_Southwest_Corner[1].jpg"/>
          <p:cNvPicPr>
            <a:picLocks noChangeAspect="1"/>
          </p:cNvPicPr>
          <p:nvPr/>
        </p:nvPicPr>
        <p:blipFill>
          <a:blip r:embed="rId6"/>
          <a:srcRect l="13678" t="13828" r="22577" b="8668"/>
          <a:stretch>
            <a:fillRect/>
          </a:stretch>
        </p:blipFill>
        <p:spPr>
          <a:xfrm>
            <a:off x="5581650" y="4155763"/>
            <a:ext cx="3343275" cy="2484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/>
          <a:srcRect l="71667" t="34672" r="10417" b="23810"/>
          <a:stretch>
            <a:fillRect/>
          </a:stretch>
        </p:blipFill>
        <p:spPr bwMode="auto">
          <a:xfrm>
            <a:off x="14978744" y="725716"/>
            <a:ext cx="2706366" cy="250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 l="68928" t="25595" r="2976" b="23958"/>
          <a:stretch>
            <a:fillRect/>
          </a:stretch>
        </p:blipFill>
        <p:spPr bwMode="auto">
          <a:xfrm>
            <a:off x="14412685" y="2032002"/>
            <a:ext cx="3280228" cy="23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Overview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Building Statistics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Architecture</a:t>
            </a:r>
            <a:endParaRPr lang="en-US" sz="1600" dirty="0"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Existing </a:t>
            </a:r>
            <a:r>
              <a:rPr lang="en-US" sz="1600" dirty="0">
                <a:latin typeface="Corbel" pitchFamily="34" charset="0"/>
              </a:rPr>
              <a:t>Structure </a:t>
            </a:r>
            <a:r>
              <a:rPr lang="en-US" sz="1600" dirty="0" smtClean="0">
                <a:latin typeface="Corbel" pitchFamily="34" charset="0"/>
              </a:rPr>
              <a:t>Overview</a:t>
            </a:r>
            <a:endParaRPr lang="en-US" sz="1600" dirty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Corbel" pitchFamily="34" charset="0"/>
              </a:rPr>
              <a:t> Structural 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Green Roof Summary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1634" y="825520"/>
            <a:ext cx="513873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Green Roof Breadth 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Material and Considerations</a:t>
            </a:r>
            <a:endParaRPr lang="en-US" sz="1600" dirty="0"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Green Roof Layout and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Water Collection System Design</a:t>
            </a:r>
            <a:endParaRPr lang="en-US" sz="1600" dirty="0"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LEED and Impacts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Green Roof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11" name="Picture 10" descr="795-07 Landscape 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9887" y="438025"/>
            <a:ext cx="2720476" cy="2925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R795-07_Southwest_Corner[1].jpg"/>
          <p:cNvPicPr>
            <a:picLocks noChangeAspect="1"/>
          </p:cNvPicPr>
          <p:nvPr/>
        </p:nvPicPr>
        <p:blipFill>
          <a:blip r:embed="rId3"/>
          <a:srcRect l="13678" t="13828" r="22577" b="8668"/>
          <a:stretch>
            <a:fillRect/>
          </a:stretch>
        </p:blipFill>
        <p:spPr>
          <a:xfrm>
            <a:off x="4905832" y="3670122"/>
            <a:ext cx="3801383" cy="2825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549268" y="999235"/>
            <a:ext cx="8242300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0" indent="-342900"/>
            <a:r>
              <a:rPr lang="en-US" dirty="0" smtClean="0">
                <a:latin typeface="Corbel" pitchFamily="34" charset="0"/>
              </a:rPr>
              <a:t>1.)	The green roof was designed for both locations and is acceptable for both</a:t>
            </a:r>
          </a:p>
          <a:p>
            <a:pPr marL="342900" lvl="0" indent="-342900"/>
            <a:endParaRPr lang="en-US" dirty="0" smtClean="0">
              <a:latin typeface="Corbel" pitchFamily="34" charset="0"/>
            </a:endParaRPr>
          </a:p>
          <a:p>
            <a:pPr marL="342900" lvl="0" indent="-342900"/>
            <a:r>
              <a:rPr lang="en-US" dirty="0" smtClean="0">
                <a:latin typeface="Corbel" pitchFamily="34" charset="0"/>
              </a:rPr>
              <a:t>		Outcome: 	</a:t>
            </a:r>
            <a:r>
              <a:rPr lang="en-US" sz="2000" dirty="0" smtClean="0">
                <a:latin typeface="Corbel" pitchFamily="34" charset="0"/>
              </a:rPr>
              <a:t>(4/5)</a:t>
            </a:r>
          </a:p>
          <a:p>
            <a:pPr marL="342900" lvl="0" indent="-342900"/>
            <a:endParaRPr lang="en-US" dirty="0" smtClean="0">
              <a:latin typeface="Corbel" pitchFamily="34" charset="0"/>
            </a:endParaRPr>
          </a:p>
          <a:p>
            <a:pPr marL="342900" lvl="0" indent="-342900"/>
            <a:r>
              <a:rPr lang="en-US" dirty="0" smtClean="0">
                <a:latin typeface="Corbel" pitchFamily="34" charset="0"/>
              </a:rPr>
              <a:t>2.)	The water collection system is acceptable for both locations but is greener for 	College Park MD</a:t>
            </a:r>
          </a:p>
          <a:p>
            <a:pPr marL="800100" lvl="1" indent="-342900"/>
            <a:endParaRPr lang="en-US" dirty="0" smtClean="0">
              <a:latin typeface="Corbel" pitchFamily="34" charset="0"/>
            </a:endParaRPr>
          </a:p>
          <a:p>
            <a:pPr marL="800100" lvl="1" indent="-342900"/>
            <a:r>
              <a:rPr lang="en-US" dirty="0" smtClean="0">
                <a:latin typeface="Corbel" pitchFamily="34" charset="0"/>
              </a:rPr>
              <a:t>		Outcome: 	</a:t>
            </a:r>
            <a:r>
              <a:rPr lang="en-US" sz="2000" dirty="0" smtClean="0">
                <a:latin typeface="Corbel" pitchFamily="34" charset="0"/>
              </a:rPr>
              <a:t>(5/5)</a:t>
            </a:r>
          </a:p>
          <a:p>
            <a:pPr marL="342900" lvl="0" indent="-342900"/>
            <a:endParaRPr lang="en-US" dirty="0" smtClean="0">
              <a:latin typeface="Corbel" pitchFamily="34" charset="0"/>
            </a:endParaRPr>
          </a:p>
          <a:p>
            <a:pPr marL="342900" lvl="0" indent="-342900"/>
            <a:r>
              <a:rPr lang="en-US" dirty="0" smtClean="0">
                <a:latin typeface="Corbel" pitchFamily="34" charset="0"/>
              </a:rPr>
              <a:t>3.)	The redesign  reduces in the impact on the environment and also bring the LEED rating to Gold.</a:t>
            </a:r>
          </a:p>
          <a:p>
            <a:pPr marL="342900" lvl="0" indent="-342900"/>
            <a:endParaRPr lang="en-US" dirty="0" smtClean="0">
              <a:latin typeface="Corbel" pitchFamily="34" charset="0"/>
            </a:endParaRPr>
          </a:p>
          <a:p>
            <a:pPr marL="342900" lvl="0" indent="-342900"/>
            <a:r>
              <a:rPr lang="en-US" dirty="0" smtClean="0">
                <a:latin typeface="Corbel" pitchFamily="34" charset="0"/>
              </a:rPr>
              <a:t>		Outcome: 	</a:t>
            </a:r>
            <a:r>
              <a:rPr lang="en-US" sz="2000" dirty="0" smtClean="0">
                <a:latin typeface="Corbel" pitchFamily="34" charset="0"/>
              </a:rPr>
              <a:t>(5/5)</a:t>
            </a:r>
          </a:p>
          <a:p>
            <a:pPr marL="342900" lvl="0" indent="-342900"/>
            <a:endParaRPr lang="en-US" dirty="0" smtClean="0">
              <a:latin typeface="Corbe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rot="5400000">
            <a:off x="14858972" y="3421743"/>
            <a:ext cx="6858000" cy="14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915527" y="88920"/>
            <a:ext cx="7356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u="sng" dirty="0" smtClean="0">
                <a:latin typeface="Constantia" pitchFamily="18" charset="0"/>
              </a:rPr>
              <a:t>Conclusions &amp; Recommendations</a:t>
            </a:r>
            <a:endParaRPr lang="en-US" sz="3600" u="sng" dirty="0"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1634" y="825520"/>
            <a:ext cx="51387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11" name="Picture 10" descr="elevation renderings.jpg"/>
          <p:cNvPicPr/>
          <p:nvPr/>
        </p:nvPicPr>
        <p:blipFill>
          <a:blip r:embed="rId2"/>
          <a:srcRect l="23524" t="8213" r="29199" b="59865"/>
          <a:stretch>
            <a:fillRect/>
          </a:stretch>
        </p:blipFill>
        <p:spPr>
          <a:xfrm>
            <a:off x="5579045" y="188680"/>
            <a:ext cx="3339972" cy="1770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795-07 Plan-Typical Upper Level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7555" y="2178284"/>
            <a:ext cx="1536511" cy="1774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795-07 Landscape Pl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123" y="2180157"/>
            <a:ext cx="1665953" cy="179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 descr="R795-07_Southwest_Corner[1].jpg"/>
          <p:cNvPicPr>
            <a:picLocks noChangeAspect="1"/>
          </p:cNvPicPr>
          <p:nvPr/>
        </p:nvPicPr>
        <p:blipFill>
          <a:blip r:embed="rId5"/>
          <a:srcRect l="13678" t="13828" r="22577" b="8668"/>
          <a:stretch>
            <a:fillRect/>
          </a:stretch>
        </p:blipFill>
        <p:spPr>
          <a:xfrm>
            <a:off x="5581650" y="4155763"/>
            <a:ext cx="3343275" cy="2484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9549268" y="999235"/>
            <a:ext cx="8242300" cy="43088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0" indent="-342900"/>
            <a:r>
              <a:rPr lang="en-US" dirty="0" smtClean="0">
                <a:latin typeface="Corbel" pitchFamily="34" charset="0"/>
              </a:rPr>
              <a:t>1.)	The structural system  meets the redesign goals  for both gravity and lateral systems and is a good choice for a high seismic region</a:t>
            </a:r>
          </a:p>
          <a:p>
            <a:pPr marL="342900" lvl="0" indent="-342900"/>
            <a:endParaRPr lang="en-US" dirty="0" smtClean="0">
              <a:latin typeface="Corbel" pitchFamily="34" charset="0"/>
            </a:endParaRPr>
          </a:p>
          <a:p>
            <a:pPr marL="800100" lvl="1" indent="-342900"/>
            <a:r>
              <a:rPr lang="en-US" u="sng" dirty="0" smtClean="0">
                <a:latin typeface="Corbel" pitchFamily="34" charset="0"/>
              </a:rPr>
              <a:t>Recommendations: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latin typeface="Corbel" pitchFamily="34" charset="0"/>
              </a:rPr>
              <a:t>Implement the alternative structural alternatives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latin typeface="Corbel" pitchFamily="34" charset="0"/>
              </a:rPr>
              <a:t>Use a modal analysis procedure so to obtain a base shear reduction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latin typeface="Corbel" pitchFamily="34" charset="0"/>
              </a:rPr>
              <a:t>Use expansion joints to separate the U-shape into 3 buildings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dirty="0" smtClean="0">
              <a:latin typeface="Corbel" pitchFamily="34" charset="0"/>
            </a:endParaRPr>
          </a:p>
          <a:p>
            <a:pPr marL="342900" lvl="0" indent="-342900"/>
            <a:r>
              <a:rPr lang="en-US" dirty="0" smtClean="0">
                <a:latin typeface="Corbel" pitchFamily="34" charset="0"/>
              </a:rPr>
              <a:t>		</a:t>
            </a:r>
            <a:endParaRPr lang="en-US" sz="2000" dirty="0" smtClean="0">
              <a:latin typeface="Corbel" pitchFamily="34" charset="0"/>
            </a:endParaRPr>
          </a:p>
          <a:p>
            <a:pPr marL="342900" lvl="0" indent="-342900"/>
            <a:endParaRPr lang="en-US" dirty="0" smtClean="0">
              <a:latin typeface="Corbel" pitchFamily="34" charset="0"/>
            </a:endParaRPr>
          </a:p>
          <a:p>
            <a:pPr marL="342900" lvl="0" indent="-342900"/>
            <a:r>
              <a:rPr lang="en-US" dirty="0" smtClean="0">
                <a:latin typeface="Corbel" pitchFamily="34" charset="0"/>
              </a:rPr>
              <a:t>2.)	The green roof and water collection system reduces in the impact on the environment and also bring the LEED rating to Gold.</a:t>
            </a:r>
          </a:p>
          <a:p>
            <a:pPr marL="342900" lvl="0" indent="-342900"/>
            <a:endParaRPr lang="en-US" dirty="0" smtClean="0">
              <a:latin typeface="Corbel" pitchFamily="34" charset="0"/>
            </a:endParaRPr>
          </a:p>
          <a:p>
            <a:pPr marL="342900" lvl="0" indent="-342900"/>
            <a:r>
              <a:rPr lang="en-US" dirty="0" smtClean="0">
                <a:latin typeface="Corbel" pitchFamily="34" charset="0"/>
              </a:rPr>
              <a:t>		</a:t>
            </a:r>
            <a:endParaRPr lang="en-US" sz="2000" dirty="0" smtClean="0">
              <a:latin typeface="Corbel" pitchFamily="34" charset="0"/>
            </a:endParaRPr>
          </a:p>
          <a:p>
            <a:pPr marL="342900" lvl="0" indent="-342900"/>
            <a:endParaRPr lang="en-US" dirty="0" smtClean="0">
              <a:latin typeface="Corbe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63330" y="101847"/>
            <a:ext cx="7473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Acknowledgements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56963" y="1088575"/>
            <a:ext cx="7503504" cy="3831771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Corbel" pitchFamily="34" charset="0"/>
              </a:rPr>
              <a:t>University of Maryland College Park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latin typeface="Corbe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Corbel" pitchFamily="34" charset="0"/>
              </a:rPr>
              <a:t>Design Collective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latin typeface="Corbe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Corbel" pitchFamily="34" charset="0"/>
              </a:rPr>
              <a:t>Burdette, Koehler, Murphy &amp; Associates</a:t>
            </a:r>
            <a:endParaRPr lang="en-US" sz="1600" b="1" dirty="0" smtClean="0">
              <a:latin typeface="Corbe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latin typeface="Corbe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Corbel" pitchFamily="34" charset="0"/>
              </a:rPr>
              <a:t>Hope Furrer Associates Inc.</a:t>
            </a:r>
            <a:endParaRPr lang="en-US" sz="1600" dirty="0" smtClean="0">
              <a:latin typeface="Corbe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Corbel" pitchFamily="34" charset="0"/>
              </a:rPr>
              <a:t>Hope Furrer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Corbel" pitchFamily="34" charset="0"/>
              </a:rPr>
              <a:t>Melissa Harmon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Corbe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Corbel" pitchFamily="34" charset="0"/>
              </a:rPr>
              <a:t>The Pennsylvania State University</a:t>
            </a:r>
            <a:endParaRPr lang="en-US" sz="1600" dirty="0" smtClean="0">
              <a:latin typeface="Corbe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Corbel" pitchFamily="34" charset="0"/>
              </a:rPr>
              <a:t>Dr. Ali </a:t>
            </a:r>
            <a:r>
              <a:rPr lang="en-US" sz="1600" dirty="0" err="1" smtClean="0">
                <a:latin typeface="Corbel" pitchFamily="34" charset="0"/>
              </a:rPr>
              <a:t>Memari</a:t>
            </a:r>
            <a:endParaRPr lang="en-US" sz="1600" dirty="0" smtClean="0">
              <a:latin typeface="Corbe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Corbel" pitchFamily="34" charset="0"/>
              </a:rPr>
              <a:t>Dr. Andres </a:t>
            </a:r>
            <a:r>
              <a:rPr lang="en-US" sz="1600" dirty="0" err="1" smtClean="0">
                <a:latin typeface="Corbel" pitchFamily="34" charset="0"/>
              </a:rPr>
              <a:t>Lepage</a:t>
            </a:r>
            <a:endParaRPr lang="en-US" sz="1600" dirty="0" smtClean="0">
              <a:latin typeface="Corbe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Corbel" pitchFamily="34" charset="0"/>
              </a:rPr>
              <a:t>Professor M. Kevin </a:t>
            </a:r>
            <a:r>
              <a:rPr lang="en-US" sz="1600" dirty="0" err="1" smtClean="0">
                <a:latin typeface="Corbel" pitchFamily="34" charset="0"/>
              </a:rPr>
              <a:t>Parfitt</a:t>
            </a:r>
            <a:endParaRPr lang="en-US" sz="1600" dirty="0" smtClean="0">
              <a:latin typeface="Corbe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Corbel" pitchFamily="34" charset="0"/>
              </a:rPr>
              <a:t>The entire AE faculty and staff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52669" y="5313363"/>
            <a:ext cx="758348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Corbel" pitchFamily="34" charset="0"/>
              </a:rPr>
              <a:t>A special thanks to my family and </a:t>
            </a:r>
            <a:r>
              <a:rPr lang="en-US" sz="1400" b="1" dirty="0" smtClean="0">
                <a:latin typeface="Corbel" pitchFamily="34" charset="0"/>
              </a:rPr>
              <a:t>friends who </a:t>
            </a:r>
            <a:r>
              <a:rPr lang="en-US" sz="1400" b="1" dirty="0">
                <a:latin typeface="Corbel" pitchFamily="34" charset="0"/>
              </a:rPr>
              <a:t>have all provided me with guidance and support these past </a:t>
            </a:r>
            <a:r>
              <a:rPr lang="en-US" sz="1400" b="1" dirty="0" smtClean="0">
                <a:latin typeface="Corbel" pitchFamily="34" charset="0"/>
              </a:rPr>
              <a:t>years.</a:t>
            </a:r>
            <a:endParaRPr lang="en-US" sz="1400" dirty="0">
              <a:latin typeface="Corbel" pitchFamily="34" charset="0"/>
            </a:endParaRPr>
          </a:p>
          <a:p>
            <a:endParaRPr lang="en-US" dirty="0">
              <a:latin typeface="Constantia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58972" y="3421743"/>
            <a:ext cx="6858000" cy="14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4387280" y="3421743"/>
            <a:ext cx="6858000" cy="14514"/>
          </a:xfrm>
          <a:prstGeom prst="line">
            <a:avLst/>
          </a:prstGeom>
          <a:ln w="57150">
            <a:solidFill>
              <a:schemeClr val="bg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31634" y="825520"/>
            <a:ext cx="51387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17" name="Picture 16" descr="elevation renderings.jpg"/>
          <p:cNvPicPr/>
          <p:nvPr/>
        </p:nvPicPr>
        <p:blipFill>
          <a:blip r:embed="rId2"/>
          <a:srcRect l="23524" t="8213" r="29199" b="59865"/>
          <a:stretch>
            <a:fillRect/>
          </a:stretch>
        </p:blipFill>
        <p:spPr>
          <a:xfrm>
            <a:off x="5579045" y="188680"/>
            <a:ext cx="3339972" cy="1770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 descr="795-07 Plan-Typical Upper Level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7555" y="2178284"/>
            <a:ext cx="1536511" cy="1774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795-07 Landscape Pl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123" y="2180157"/>
            <a:ext cx="1665953" cy="179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 descr="R795-07_Southwest_Corner[1].jpg"/>
          <p:cNvPicPr>
            <a:picLocks noChangeAspect="1"/>
          </p:cNvPicPr>
          <p:nvPr/>
        </p:nvPicPr>
        <p:blipFill>
          <a:blip r:embed="rId5"/>
          <a:srcRect l="13678" t="13828" r="22577" b="8668"/>
          <a:stretch>
            <a:fillRect/>
          </a:stretch>
        </p:blipFill>
        <p:spPr>
          <a:xfrm>
            <a:off x="5581650" y="4155763"/>
            <a:ext cx="3343275" cy="2484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rot="5400000">
            <a:off x="14858972" y="3421743"/>
            <a:ext cx="6858000" cy="14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886499" y="2149948"/>
            <a:ext cx="73564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Old Style" pitchFamily="18" charset="0"/>
                <a:ea typeface="+mj-ea"/>
                <a:cs typeface="ScriptC" pitchFamily="2" charset="0"/>
              </a:rPr>
              <a:t>Q</a:t>
            </a:r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criptC" pitchFamily="2" charset="0"/>
                <a:ea typeface="+mj-ea"/>
                <a:cs typeface="ScriptC" pitchFamily="2" charset="0"/>
              </a:rPr>
              <a:t>uestions</a:t>
            </a:r>
            <a:r>
              <a:rPr lang="en-US" sz="8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criptC" pitchFamily="2" charset="0"/>
                <a:ea typeface="+mj-ea"/>
                <a:cs typeface="ScriptC" pitchFamily="2" charset="0"/>
              </a:rPr>
              <a:t>?</a:t>
            </a:r>
            <a:endParaRPr 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criptC" pitchFamily="2" charset="0"/>
              <a:ea typeface="+mj-ea"/>
              <a:cs typeface="ScriptC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1634" y="825520"/>
            <a:ext cx="513873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Green Roof Breadth 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Material and Considerations</a:t>
            </a:r>
            <a:endParaRPr lang="en-US" sz="1600" dirty="0"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Green Roof Layout and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Water Collection System Design</a:t>
            </a:r>
            <a:endParaRPr lang="en-US" sz="1600" dirty="0"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LEED and Impacts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Green Roof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11" name="Picture 10" descr="elevation renderings.jpg"/>
          <p:cNvPicPr/>
          <p:nvPr/>
        </p:nvPicPr>
        <p:blipFill>
          <a:blip r:embed="rId2"/>
          <a:srcRect l="23524" t="8213" r="29199" b="59865"/>
          <a:stretch>
            <a:fillRect/>
          </a:stretch>
        </p:blipFill>
        <p:spPr>
          <a:xfrm>
            <a:off x="5579045" y="188680"/>
            <a:ext cx="3339972" cy="1770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795-07 Plan-Typical Upper Level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7555" y="2178284"/>
            <a:ext cx="1536511" cy="1774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795-07 Landscape Pl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123" y="2180157"/>
            <a:ext cx="1665953" cy="179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 descr="R795-07_Southwest_Corner[1].jpg"/>
          <p:cNvPicPr>
            <a:picLocks noChangeAspect="1"/>
          </p:cNvPicPr>
          <p:nvPr/>
        </p:nvPicPr>
        <p:blipFill>
          <a:blip r:embed="rId5"/>
          <a:srcRect l="13678" t="13828" r="22577" b="8668"/>
          <a:stretch>
            <a:fillRect/>
          </a:stretch>
        </p:blipFill>
        <p:spPr>
          <a:xfrm>
            <a:off x="5581650" y="4155763"/>
            <a:ext cx="3343275" cy="2484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Lateral Detailing</a:t>
            </a:r>
            <a:endParaRPr lang="en-US" sz="4000" u="sng" dirty="0">
              <a:latin typeface="Constanti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229" y="3421743"/>
            <a:ext cx="6858000" cy="14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onnection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1413" y="3977364"/>
            <a:ext cx="3585032" cy="272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627508" y="801914"/>
            <a:ext cx="378369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latin typeface="Corbel" pitchFamily="34" charset="0"/>
              </a:rPr>
              <a:t>Brace &amp; Column to Base Plate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Uniform method to eliminate 	moments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Anchors around the perimeter to 	generate a large inertia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Shear Lug to  transfer shear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Recessed base plate in foundation 	for flat surface for architecture 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19" name="Picture 18" descr="seismic detailing Model (1).jpg"/>
          <p:cNvPicPr>
            <a:picLocks noChangeAspect="1"/>
          </p:cNvPicPr>
          <p:nvPr/>
        </p:nvPicPr>
        <p:blipFill>
          <a:blip r:embed="rId4"/>
          <a:srcRect l="4809" t="24550" r="5082" b="26984"/>
          <a:stretch>
            <a:fillRect/>
          </a:stretch>
        </p:blipFill>
        <p:spPr>
          <a:xfrm>
            <a:off x="13338629" y="783772"/>
            <a:ext cx="4455885" cy="3101513"/>
          </a:xfrm>
          <a:prstGeom prst="rect">
            <a:avLst/>
          </a:prstGeom>
        </p:spPr>
      </p:pic>
      <p:pic>
        <p:nvPicPr>
          <p:cNvPr id="21" name="Picture 20" descr="elevation renderings.jpg"/>
          <p:cNvPicPr/>
          <p:nvPr/>
        </p:nvPicPr>
        <p:blipFill>
          <a:blip r:embed="rId5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 descr="R795-07_Southwest_Corner[1].jpg"/>
          <p:cNvPicPr>
            <a:picLocks noChangeAspect="1"/>
          </p:cNvPicPr>
          <p:nvPr/>
        </p:nvPicPr>
        <p:blipFill>
          <a:blip r:embed="rId6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Lateral Connections &amp; Detailing</a:t>
            </a:r>
            <a:endParaRPr lang="en-US" sz="4000" u="sng" dirty="0">
              <a:latin typeface="Constanti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229" y="3421743"/>
            <a:ext cx="6858000" cy="14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2" descr="connection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6163" y="4010024"/>
            <a:ext cx="3467040" cy="26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9551308" y="811439"/>
            <a:ext cx="378369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latin typeface="Corbel" pitchFamily="34" charset="0"/>
              </a:rPr>
              <a:t>Brace to Beam Midspan 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CJP Weld to reduce weld length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Plate &amp; Beam requires Stiffeners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Plate angles controlled by geometry 	and Whitney Section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Gr. 50 Plate allowed per AISC Spec.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Yield line on gusset plate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23" name="Picture 22" descr="seismic detailing Model (1).jpg"/>
          <p:cNvPicPr>
            <a:picLocks noChangeAspect="1"/>
          </p:cNvPicPr>
          <p:nvPr/>
        </p:nvPicPr>
        <p:blipFill>
          <a:blip r:embed="rId4"/>
          <a:srcRect l="3987" t="21799" r="3713" b="24868"/>
          <a:stretch>
            <a:fillRect/>
          </a:stretch>
        </p:blipFill>
        <p:spPr>
          <a:xfrm>
            <a:off x="13286330" y="798284"/>
            <a:ext cx="4503117" cy="3367316"/>
          </a:xfrm>
          <a:prstGeom prst="rect">
            <a:avLst/>
          </a:prstGeom>
        </p:spPr>
      </p:pic>
      <p:pic>
        <p:nvPicPr>
          <p:cNvPr id="25" name="Picture 24" descr="elevation renderings.jpg"/>
          <p:cNvPicPr/>
          <p:nvPr/>
        </p:nvPicPr>
        <p:blipFill>
          <a:blip r:embed="rId5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 descr="R795-07_Southwest_Corner[1].jpg"/>
          <p:cNvPicPr>
            <a:picLocks noChangeAspect="1"/>
          </p:cNvPicPr>
          <p:nvPr/>
        </p:nvPicPr>
        <p:blipFill>
          <a:blip r:embed="rId6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652012" y="1161144"/>
            <a:ext cx="7808685" cy="33818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Lateral Connections &amp; Detailing</a:t>
            </a:r>
            <a:endParaRPr lang="en-US" sz="4000" u="sng" dirty="0">
              <a:latin typeface="Constanti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229" y="3421743"/>
            <a:ext cx="6858000" cy="14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25" name="Picture 24" descr="elevation renderings.jpg"/>
          <p:cNvPicPr/>
          <p:nvPr/>
        </p:nvPicPr>
        <p:blipFill>
          <a:blip r:embed="rId3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 descr="R795-07_Southwest_Corner[1].jpg"/>
          <p:cNvPicPr>
            <a:picLocks noChangeAspect="1"/>
          </p:cNvPicPr>
          <p:nvPr/>
        </p:nvPicPr>
        <p:blipFill>
          <a:blip r:embed="rId4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656432" y="1147951"/>
          <a:ext cx="7804266" cy="3496621"/>
        </p:xfrm>
        <a:graphic>
          <a:graphicData uri="http://schemas.openxmlformats.org/drawingml/2006/table">
            <a:tbl>
              <a:tblPr/>
              <a:tblGrid>
                <a:gridCol w="3151584"/>
                <a:gridCol w="2005750"/>
                <a:gridCol w="2646932"/>
              </a:tblGrid>
              <a:tr h="18143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Seismic Criteria for SCBF Design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Criteria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Value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Code Reference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Occupancy Category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II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Table 1.1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Importance Factor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1.000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Table 11.5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‐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Seismic Category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7-05 Section 11.6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Site Class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Geotechnical Report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00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Spectral Acceleration for Short Periods (Ss)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1.572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www.usgs.org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200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Spectral Acceleration for 1 Second Periods (S1)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0.617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www.usgs.org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Site Coefficient, Fa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1.000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7-05 Table 11.4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‐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Site Coefficient, Fv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1.300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7-05 Table 11.4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‐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Seismic Design Category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7-05 Table 11.6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‐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 Factor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6.000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7-05 Table 12.2-1 # B3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900" baseline="-25000">
                          <a:latin typeface="Arial"/>
                          <a:ea typeface="Times New Roman"/>
                          <a:cs typeface="Times New Roman"/>
                        </a:rPr>
                        <a:t>MS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1.572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7-05 Equation 11.4-1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900" baseline="-25000">
                          <a:latin typeface="Arial"/>
                          <a:ea typeface="Times New Roman"/>
                          <a:cs typeface="Times New Roman"/>
                        </a:rPr>
                        <a:t>M1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0.802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7-05 Equation 11.4-2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900" baseline="-25000">
                          <a:latin typeface="Arial"/>
                          <a:ea typeface="Times New Roman"/>
                          <a:cs typeface="Times New Roman"/>
                        </a:rPr>
                        <a:t>DS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1.048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7-05 Equation 11.4-3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900" baseline="-25000">
                          <a:latin typeface="Arial"/>
                          <a:ea typeface="Times New Roman"/>
                          <a:cs typeface="Times New Roman"/>
                        </a:rPr>
                        <a:t>D1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0.535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7-05 Equation 11.4-3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Deflection Amplification Cd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5.00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7-05 Table 12.2-1 # B3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Overstrength Factor 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2.00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7-05 Table 12.2-1 # B3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798" marR="617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058400" y="4180114"/>
            <a:ext cx="7329714" cy="2278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087429" y="1320800"/>
            <a:ext cx="7315200" cy="22642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Lateral Connections &amp; Detailing</a:t>
            </a:r>
            <a:endParaRPr lang="en-US" sz="4000" u="sng" dirty="0">
              <a:latin typeface="Constanti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229" y="3421743"/>
            <a:ext cx="6858000" cy="14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25" name="Picture 24" descr="elevation renderings.jpg"/>
          <p:cNvPicPr/>
          <p:nvPr/>
        </p:nvPicPr>
        <p:blipFill>
          <a:blip r:embed="rId3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 descr="R795-07_Southwest_Corner[1].jpg"/>
          <p:cNvPicPr>
            <a:picLocks noChangeAspect="1"/>
          </p:cNvPicPr>
          <p:nvPr/>
        </p:nvPicPr>
        <p:blipFill>
          <a:blip r:embed="rId4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0058399" y="3992924"/>
          <a:ext cx="7315199" cy="2453640"/>
        </p:xfrm>
        <a:graphic>
          <a:graphicData uri="http://schemas.openxmlformats.org/drawingml/2006/table">
            <a:tbl>
              <a:tblPr/>
              <a:tblGrid>
                <a:gridCol w="871972"/>
                <a:gridCol w="871972"/>
                <a:gridCol w="873434"/>
                <a:gridCol w="1054852"/>
                <a:gridCol w="1054852"/>
                <a:gridCol w="1220175"/>
                <a:gridCol w="1367942"/>
              </a:tblGrid>
              <a:tr h="192786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Soft Story Check for SCBF E-W Direction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Story 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Story Drift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Drift Ratio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0.7x the Story Drift Ratio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0.8x the Story Drift Ratio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Avg. Story Drift Ratio of Next 3 Stories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Soft Story Issue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Roof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0.483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0.0483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0.0338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0.0386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0.441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0.0441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0.0309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0.0353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0.487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0.0487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0.0341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0.0390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0.478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0.0478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0.0334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0.0382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0.0470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0.398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0.0398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0.0278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0.0318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0.0469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0.422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0.0422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0.0295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0.0337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0.0454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0.299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0.0299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0.0209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0.0239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0.0432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0.280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0.0280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0.0196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0.0224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0.0373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0.116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0.0116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0.0081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0.0093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0.0333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087429" y="1119096"/>
          <a:ext cx="7315200" cy="2453640"/>
        </p:xfrm>
        <a:graphic>
          <a:graphicData uri="http://schemas.openxmlformats.org/drawingml/2006/table">
            <a:tbl>
              <a:tblPr/>
              <a:tblGrid>
                <a:gridCol w="871972"/>
                <a:gridCol w="871972"/>
                <a:gridCol w="873435"/>
                <a:gridCol w="1054852"/>
                <a:gridCol w="1054852"/>
                <a:gridCol w="1220175"/>
                <a:gridCol w="1367942"/>
              </a:tblGrid>
              <a:tr h="192786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Soft Story Check for SCBF N-S Direction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Story 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Story Drift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Drift Ratio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0.7x the Story Drift Ratio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0.8x the Story Drift Ratio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Avg. Story Drift Ratio of Next 3 Stories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Soft Story Issue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Roof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0.494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0.0494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0.0346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0.0395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0.487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0.0487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0.0341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0.0389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0.441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0.0441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0.0309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0.0353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0.433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0.0433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0.0303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0.0346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0.0474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0.364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0.0364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0.0255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0.0291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0.0454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0.388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0.0388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0.0272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0.0311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0.0413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0.275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0.0275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0.0193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0.0220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0.0395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0.257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0.0257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0.0180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0.0206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0.0343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0.097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0.0097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0.0068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0.0077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0.0307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739086" y="1814286"/>
            <a:ext cx="7315200" cy="17417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731832" y="4187328"/>
            <a:ext cx="7315200" cy="17417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Lateral Connections &amp; Detailing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25" name="Picture 24" descr="elevation renderings.jpg"/>
          <p:cNvPicPr/>
          <p:nvPr/>
        </p:nvPicPr>
        <p:blipFill>
          <a:blip r:embed="rId3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 descr="R795-07_Southwest_Corner[1].jpg"/>
          <p:cNvPicPr>
            <a:picLocks noChangeAspect="1"/>
          </p:cNvPicPr>
          <p:nvPr/>
        </p:nvPicPr>
        <p:blipFill>
          <a:blip r:embed="rId4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724571" y="3737828"/>
          <a:ext cx="7315200" cy="2198116"/>
        </p:xfrm>
        <a:graphic>
          <a:graphicData uri="http://schemas.openxmlformats.org/drawingml/2006/table">
            <a:tbl>
              <a:tblPr/>
              <a:tblGrid>
                <a:gridCol w="522305"/>
                <a:gridCol w="1005108"/>
                <a:gridCol w="677388"/>
                <a:gridCol w="2002902"/>
                <a:gridCol w="743224"/>
                <a:gridCol w="589605"/>
                <a:gridCol w="615940"/>
                <a:gridCol w="1158728"/>
              </a:tblGrid>
              <a:tr h="19050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Drift and Displacement Calculations for SCBF E-W Direction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Story 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Height (Ft.)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hsx (ft.)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Story Displacement (in)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δxe (in)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δx (in)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Δa (in)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Final Results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Roof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3.402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0.483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2.316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2.919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0.441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2.115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2.478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0.487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2.335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1.991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0.478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2.291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1.514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0.398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1.907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1.116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0.422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2.022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0.694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0.299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1.432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0.396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0.280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1.341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0.116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0.116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0.557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739085" y="1319883"/>
          <a:ext cx="7315199" cy="2215261"/>
        </p:xfrm>
        <a:graphic>
          <a:graphicData uri="http://schemas.openxmlformats.org/drawingml/2006/table">
            <a:tbl>
              <a:tblPr/>
              <a:tblGrid>
                <a:gridCol w="560344"/>
                <a:gridCol w="999256"/>
                <a:gridCol w="724205"/>
                <a:gridCol w="1884395"/>
                <a:gridCol w="724205"/>
                <a:gridCol w="633496"/>
                <a:gridCol w="661294"/>
                <a:gridCol w="1128004"/>
              </a:tblGrid>
              <a:tr h="19050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Drift and Displacement Calculations for SCBF N-S Direction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Story 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Height (Ft.)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hsx (ft.)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Story Displacement (in)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δxe (in)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δx (in)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Δa (in)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Final Results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Roof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3.236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0.494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2.257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2.742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0.487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2.223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2.255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0.441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2.016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1.814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0.433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1.977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1.381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0.364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1.663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1.017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0.388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1.774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0.629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0.275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1.256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0.354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0.257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1.175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0.097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0.097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0.441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885685" y="1132114"/>
            <a:ext cx="5457372" cy="17997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42143" y="3454400"/>
            <a:ext cx="5486400" cy="25980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15527" y="8892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Lateral Connections &amp; Detailing</a:t>
            </a:r>
            <a:endParaRPr lang="en-US" sz="4000" u="sng" dirty="0">
              <a:latin typeface="Constanti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229" y="3421743"/>
            <a:ext cx="6858000" cy="145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pic>
        <p:nvPicPr>
          <p:cNvPr id="25" name="Picture 24" descr="elevation renderings.jpg"/>
          <p:cNvPicPr/>
          <p:nvPr/>
        </p:nvPicPr>
        <p:blipFill>
          <a:blip r:embed="rId3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 descr="R795-07_Southwest_Corner[1].jpg"/>
          <p:cNvPicPr>
            <a:picLocks noChangeAspect="1"/>
          </p:cNvPicPr>
          <p:nvPr/>
        </p:nvPicPr>
        <p:blipFill>
          <a:blip r:embed="rId4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871171" y="998583"/>
          <a:ext cx="5486400" cy="210312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</a:tblGrid>
              <a:tr h="9144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Live Loads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Occupancy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Design Load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Code Required Loads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Load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Code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Corridors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 psf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Offices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 psf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Seminar Room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 psf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Mechanical Room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125 psf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125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Partition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Roof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Dormitory Rooms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Lobby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 psf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Staris and exit ways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 psf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ASCE 7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0842143" y="3231063"/>
          <a:ext cx="5486400" cy="3048254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</a:tblGrid>
              <a:tr h="9144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Dead Loads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Roof Dead Load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Material 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Design Weight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Green Roof 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wet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Structural Members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Floor Slab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440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M/E/P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Ceiling Finishes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Dead Load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121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Typ. Floor Dead Load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Material 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Design Weight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Structural Members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Floor Slab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M/E/P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Ceiling Finishes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Dead Load</a:t>
                      </a:r>
                      <a:endParaRPr lang="en-US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psf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9994221" y="104784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Architecture of Building 7</a:t>
            </a:r>
            <a:endParaRPr lang="en-US" sz="4000" u="sng" dirty="0">
              <a:latin typeface="Constantia" pitchFamily="18" charset="0"/>
            </a:endParaRPr>
          </a:p>
        </p:txBody>
      </p:sp>
      <p:pic>
        <p:nvPicPr>
          <p:cNvPr id="7" name="Picture 6" descr="elevation renderings.jpg"/>
          <p:cNvPicPr/>
          <p:nvPr/>
        </p:nvPicPr>
        <p:blipFill>
          <a:blip r:embed="rId3"/>
          <a:srcRect t="54552" r="47689" b="6281"/>
          <a:stretch>
            <a:fillRect/>
          </a:stretch>
        </p:blipFill>
        <p:spPr>
          <a:xfrm>
            <a:off x="9594962" y="3929695"/>
            <a:ext cx="3390900" cy="2009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elevation renderings.jpg"/>
          <p:cNvPicPr/>
          <p:nvPr/>
        </p:nvPicPr>
        <p:blipFill>
          <a:blip r:embed="rId3"/>
          <a:srcRect l="23524" t="1710" r="29199" b="55024"/>
          <a:stretch>
            <a:fillRect/>
          </a:stretch>
        </p:blipFill>
        <p:spPr>
          <a:xfrm>
            <a:off x="9606755" y="996359"/>
            <a:ext cx="3339972" cy="2399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 descr="795-07 Plan-Typical Upper Level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3840" y="1009431"/>
            <a:ext cx="4240781" cy="4897881"/>
          </a:xfrm>
          <a:prstGeom prst="rect">
            <a:avLst/>
          </a:prstGeom>
        </p:spPr>
      </p:pic>
      <p:pic>
        <p:nvPicPr>
          <p:cNvPr id="17" name="Picture 16" descr="795-07 Plan-Terrace Level.jpg"/>
          <p:cNvPicPr>
            <a:picLocks noChangeAspect="1"/>
          </p:cNvPicPr>
          <p:nvPr/>
        </p:nvPicPr>
        <p:blipFill>
          <a:blip r:embed="rId5"/>
          <a:srcRect t="47"/>
          <a:stretch>
            <a:fillRect/>
          </a:stretch>
        </p:blipFill>
        <p:spPr>
          <a:xfrm>
            <a:off x="13252123" y="1015998"/>
            <a:ext cx="4237591" cy="4671274"/>
          </a:xfrm>
          <a:prstGeom prst="rect">
            <a:avLst/>
          </a:prstGeom>
        </p:spPr>
      </p:pic>
      <p:pic>
        <p:nvPicPr>
          <p:cNvPr id="18" name="Picture 17" descr="795-07 Plan-First Leve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2129" y="1028627"/>
            <a:ext cx="4218709" cy="4965772"/>
          </a:xfrm>
          <a:prstGeom prst="rect">
            <a:avLst/>
          </a:prstGeom>
        </p:spPr>
      </p:pic>
      <p:pic>
        <p:nvPicPr>
          <p:cNvPr id="20" name="Picture 19" descr="795-07 Landscape Pla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34743" y="612193"/>
            <a:ext cx="3083333" cy="3316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 descr="R795-07_Southwest_Corner[1].jpg"/>
          <p:cNvPicPr>
            <a:picLocks noChangeAspect="1"/>
          </p:cNvPicPr>
          <p:nvPr/>
        </p:nvPicPr>
        <p:blipFill>
          <a:blip r:embed="rId8"/>
          <a:srcRect l="13678" t="13828" r="22577" b="8668"/>
          <a:stretch>
            <a:fillRect/>
          </a:stretch>
        </p:blipFill>
        <p:spPr>
          <a:xfrm>
            <a:off x="5581650" y="4155763"/>
            <a:ext cx="3343275" cy="2484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555654" y="767522"/>
            <a:ext cx="513873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Overview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Building Statistics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Architecture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Existing </a:t>
            </a:r>
            <a:r>
              <a:rPr lang="en-US" sz="1600" dirty="0">
                <a:latin typeface="Corbel" pitchFamily="34" charset="0"/>
              </a:rPr>
              <a:t>Structure </a:t>
            </a:r>
            <a:r>
              <a:rPr lang="en-US" sz="1600" dirty="0" smtClean="0">
                <a:latin typeface="Corbel" pitchFamily="34" charset="0"/>
              </a:rPr>
              <a:t>Overview</a:t>
            </a:r>
            <a:endParaRPr lang="en-US" sz="1600" dirty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Corbel" pitchFamily="34" charset="0"/>
              </a:rPr>
              <a:t> Structural 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endParaRPr lang="en-US" sz="1600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871985" y="98886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Current Existing Structure</a:t>
            </a:r>
            <a:endParaRPr lang="en-US" sz="4000" u="sng" dirty="0">
              <a:latin typeface="Constantia" pitchFamily="18" charset="0"/>
            </a:endParaRPr>
          </a:p>
        </p:txBody>
      </p:sp>
      <p:pic>
        <p:nvPicPr>
          <p:cNvPr id="1026" name="Picture 5" descr="S107"/>
          <p:cNvPicPr>
            <a:picLocks noChangeAspect="1" noChangeArrowheads="1"/>
          </p:cNvPicPr>
          <p:nvPr/>
        </p:nvPicPr>
        <p:blipFill>
          <a:blip r:embed="rId3"/>
          <a:srcRect l="13293" t="12940" r="546" b="1611"/>
          <a:stretch>
            <a:fillRect/>
          </a:stretch>
        </p:blipFill>
        <p:spPr bwMode="auto">
          <a:xfrm>
            <a:off x="9608515" y="972458"/>
            <a:ext cx="4430079" cy="484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405426" y="948413"/>
            <a:ext cx="351245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Corbel" pitchFamily="34" charset="0"/>
              </a:rPr>
              <a:t>Perimeter and Corridor Bear walls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Upper 6 Floors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16 gage studs at 16-24” OC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>
              <a:latin typeface="Corbel" pitchFamily="34" charset="0"/>
            </a:endParaRPr>
          </a:p>
          <a:p>
            <a:pPr marL="6350" lvl="1">
              <a:buFont typeface="Arial" pitchFamily="34" charset="0"/>
              <a:buChar char="•"/>
            </a:pPr>
            <a:r>
              <a:rPr lang="en-US" dirty="0" smtClean="0">
                <a:latin typeface="Corbel" pitchFamily="34" charset="0"/>
              </a:rPr>
              <a:t>Concrete  Columns and Girders</a:t>
            </a:r>
          </a:p>
          <a:p>
            <a:pPr marL="463550" lvl="2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Lower two Floors</a:t>
            </a:r>
          </a:p>
          <a:p>
            <a:pPr marL="463550" lvl="2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Beams: </a:t>
            </a:r>
          </a:p>
          <a:p>
            <a:pPr marL="920750" lvl="3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16-24” deep</a:t>
            </a:r>
          </a:p>
          <a:p>
            <a:pPr marL="920750" lvl="3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18-36” wide</a:t>
            </a:r>
          </a:p>
          <a:p>
            <a:pPr marL="471488" lvl="3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Columns</a:t>
            </a:r>
          </a:p>
          <a:p>
            <a:pPr marL="928688" lvl="4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14” wide</a:t>
            </a:r>
          </a:p>
          <a:p>
            <a:pPr marL="928688" lvl="4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18-64” deep</a:t>
            </a:r>
          </a:p>
          <a:p>
            <a:pPr marL="928688" lvl="4">
              <a:buFont typeface="Arial" pitchFamily="34" charset="0"/>
              <a:buChar char="•"/>
            </a:pPr>
            <a:endParaRPr lang="en-US" sz="1600" dirty="0" smtClean="0">
              <a:latin typeface="Corbe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err="1" smtClean="0">
                <a:latin typeface="Corbel" pitchFamily="34" charset="0"/>
              </a:rPr>
              <a:t>Hambro</a:t>
            </a:r>
            <a:r>
              <a:rPr lang="en-US" dirty="0" smtClean="0">
                <a:latin typeface="Corbel" pitchFamily="34" charset="0"/>
              </a:rPr>
              <a:t> Composite Joists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3” Conc. slab for upper floors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16” deep joist in Apt.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8” deep joist in Corridor</a:t>
            </a:r>
          </a:p>
          <a:p>
            <a:pPr lvl="2">
              <a:buFont typeface="Arial" pitchFamily="34" charset="0"/>
              <a:buChar char="•"/>
            </a:pPr>
            <a:endParaRPr lang="en-US" sz="1600" dirty="0" smtClean="0">
              <a:latin typeface="Corbe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5” Conc. Slab on lover floors</a:t>
            </a:r>
            <a:endParaRPr lang="en-US" sz="1600" dirty="0">
              <a:latin typeface="Corbel" pitchFamily="34" charset="0"/>
            </a:endParaRPr>
          </a:p>
        </p:txBody>
      </p:sp>
      <p:pic>
        <p:nvPicPr>
          <p:cNvPr id="19" name="Picture 18" descr="elevation renderings.jpg"/>
          <p:cNvPicPr/>
          <p:nvPr/>
        </p:nvPicPr>
        <p:blipFill>
          <a:blip r:embed="rId4"/>
          <a:srcRect l="23524" t="8213" r="29199" b="59865"/>
          <a:stretch>
            <a:fillRect/>
          </a:stretch>
        </p:blipFill>
        <p:spPr>
          <a:xfrm>
            <a:off x="5579045" y="478960"/>
            <a:ext cx="3339972" cy="1770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Overview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Building Statistics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Architecture</a:t>
            </a:r>
            <a:endParaRPr lang="en-US" sz="1600" dirty="0"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Existing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Structure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Overview</a:t>
            </a:r>
            <a:endParaRPr lang="en-US" sz="1600" dirty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Corbel" pitchFamily="34" charset="0"/>
              </a:rPr>
              <a:t> Structural 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pic>
        <p:nvPicPr>
          <p:cNvPr id="18" name="Picture 17" descr="795-07 Plan-Typical Upper Level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9599" y="2628420"/>
            <a:ext cx="3091542" cy="3570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871985" y="98886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Current Existing Structure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24426" y="891263"/>
            <a:ext cx="375874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Corbel" pitchFamily="34" charset="0"/>
              </a:rPr>
              <a:t>Lateral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16 Shear walls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7 in the East-West Direction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9 in the North-South Direction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>
              <a:latin typeface="Corbe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Located between apartments</a:t>
            </a:r>
          </a:p>
          <a:p>
            <a:pPr lvl="1"/>
            <a:endParaRPr lang="en-US" sz="1600" dirty="0" smtClean="0">
              <a:latin typeface="Corbel" pitchFamily="34" charset="0"/>
            </a:endParaRPr>
          </a:p>
        </p:txBody>
      </p:sp>
      <p:pic>
        <p:nvPicPr>
          <p:cNvPr id="53251" name="Picture 92" descr="S300"/>
          <p:cNvPicPr>
            <a:picLocks noChangeAspect="1" noChangeArrowheads="1"/>
          </p:cNvPicPr>
          <p:nvPr/>
        </p:nvPicPr>
        <p:blipFill>
          <a:blip r:embed="rId3"/>
          <a:srcRect l="8257" t="2853" r="79095" b="37747"/>
          <a:stretch>
            <a:fillRect/>
          </a:stretch>
        </p:blipFill>
        <p:spPr bwMode="auto">
          <a:xfrm>
            <a:off x="10648951" y="803276"/>
            <a:ext cx="129208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5" descr="S107"/>
          <p:cNvPicPr>
            <a:picLocks noChangeAspect="1" noChangeArrowheads="1"/>
          </p:cNvPicPr>
          <p:nvPr/>
        </p:nvPicPr>
        <p:blipFill>
          <a:blip r:embed="rId4"/>
          <a:srcRect l="13524" t="12451" b="1976"/>
          <a:stretch>
            <a:fillRect/>
          </a:stretch>
        </p:blipFill>
        <p:spPr bwMode="auto">
          <a:xfrm>
            <a:off x="9705975" y="819150"/>
            <a:ext cx="3752849" cy="409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6" descr="S402"/>
          <p:cNvPicPr>
            <a:picLocks noChangeAspect="1" noChangeArrowheads="1"/>
          </p:cNvPicPr>
          <p:nvPr/>
        </p:nvPicPr>
        <p:blipFill>
          <a:blip r:embed="rId5"/>
          <a:srcRect l="64575" t="75390" r="13185" b="8878"/>
          <a:stretch>
            <a:fillRect/>
          </a:stretch>
        </p:blipFill>
        <p:spPr bwMode="auto">
          <a:xfrm>
            <a:off x="9677400" y="5295900"/>
            <a:ext cx="2752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94" descr="S300"/>
          <p:cNvPicPr>
            <a:picLocks noChangeAspect="1" noChangeArrowheads="1"/>
          </p:cNvPicPr>
          <p:nvPr/>
        </p:nvPicPr>
        <p:blipFill>
          <a:blip r:embed="rId3"/>
          <a:srcRect l="4239" t="75772" r="80858" b="9030"/>
          <a:stretch>
            <a:fillRect/>
          </a:stretch>
        </p:blipFill>
        <p:spPr bwMode="auto">
          <a:xfrm>
            <a:off x="12639675" y="5124450"/>
            <a:ext cx="2114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033951" y="2872463"/>
            <a:ext cx="37777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Corbel" pitchFamily="34" charset="0"/>
              </a:rPr>
              <a:t>Concrete Shear walls: Lower 2 floors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Upper 6 Floors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rbel" pitchFamily="34" charset="0"/>
              </a:rPr>
              <a:t>16 gage studs at 16-24” OC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>
              <a:latin typeface="Corbe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162223" y="1152526"/>
            <a:ext cx="2308858" cy="3524251"/>
            <a:chOff x="10162223" y="1152526"/>
            <a:chExt cx="2308858" cy="3524251"/>
          </a:xfrm>
          <a:solidFill>
            <a:srgbClr val="00B0F0"/>
          </a:solidFill>
        </p:grpSpPr>
        <p:sp>
          <p:nvSpPr>
            <p:cNvPr id="20" name="Rectangle 19"/>
            <p:cNvSpPr/>
            <p:nvPr/>
          </p:nvSpPr>
          <p:spPr>
            <a:xfrm>
              <a:off x="10929938" y="2033588"/>
              <a:ext cx="45719" cy="20955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729913" y="2033588"/>
              <a:ext cx="45719" cy="20955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249025" y="1724026"/>
              <a:ext cx="45719" cy="20955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10827545" y="2102649"/>
              <a:ext cx="56196" cy="24384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11151395" y="1788324"/>
              <a:ext cx="56196" cy="24384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11151395" y="1612111"/>
              <a:ext cx="56196" cy="24384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396662" y="1719263"/>
              <a:ext cx="45719" cy="44767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406187" y="1152526"/>
              <a:ext cx="45719" cy="44767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425362" y="1714501"/>
              <a:ext cx="45719" cy="44767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01424" y="3652839"/>
              <a:ext cx="45719" cy="44767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401424" y="4229102"/>
              <a:ext cx="45719" cy="44767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420599" y="4224339"/>
              <a:ext cx="45719" cy="44767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10947083" y="2159325"/>
              <a:ext cx="45719" cy="47244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10375583" y="2159326"/>
              <a:ext cx="45719" cy="47244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10385108" y="3178502"/>
              <a:ext cx="45719" cy="47244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10956608" y="3183265"/>
              <a:ext cx="45719" cy="47244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Overview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Building Statistics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Architecture</a:t>
            </a:r>
            <a:endParaRPr lang="en-US" sz="1600" dirty="0">
              <a:latin typeface="Corbel" pitchFamily="34" charset="0"/>
            </a:endParaRP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Existing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Structure Overview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pic>
        <p:nvPicPr>
          <p:cNvPr id="42" name="Picture 41" descr="elevation renderings.jpg"/>
          <p:cNvPicPr/>
          <p:nvPr/>
        </p:nvPicPr>
        <p:blipFill>
          <a:blip r:embed="rId6"/>
          <a:srcRect l="23524" t="8213" r="29199" b="59865"/>
          <a:stretch>
            <a:fillRect/>
          </a:stretch>
        </p:blipFill>
        <p:spPr>
          <a:xfrm>
            <a:off x="5579045" y="478960"/>
            <a:ext cx="3339972" cy="1770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Picture 42" descr="795-07 Plan-Typical Upper Level.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89599" y="2628420"/>
            <a:ext cx="3091542" cy="3570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Rectangle 43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30041" y="103434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Thesis Proposal Goals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2464" y="999235"/>
            <a:ext cx="82423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Corbel" pitchFamily="34" charset="0"/>
              </a:rPr>
              <a:t>Design an overall structure made using structural steel and limit use of propriety 	systems.</a:t>
            </a:r>
          </a:p>
          <a:p>
            <a:pPr lvl="0"/>
            <a:endParaRPr lang="en-US" dirty="0" smtClean="0">
              <a:latin typeface="Corbe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Corbel" pitchFamily="34" charset="0"/>
              </a:rPr>
              <a:t>Design a gravity system that does not require a change in the building height while 	still being acceptable. </a:t>
            </a:r>
          </a:p>
          <a:p>
            <a:pPr lvl="0"/>
            <a:endParaRPr lang="en-US" dirty="0" smtClean="0">
              <a:latin typeface="Corbe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Corbel" pitchFamily="34" charset="0"/>
              </a:rPr>
              <a:t>Move the location of Building 7 to a high seismic Region to better understand and 	work with seismic requirements in detail.  (San Diego, CA )</a:t>
            </a:r>
          </a:p>
          <a:p>
            <a:pPr lvl="0">
              <a:buFont typeface="Arial" pitchFamily="34" charset="0"/>
              <a:buChar char="•"/>
            </a:pPr>
            <a:endParaRPr lang="en-US" dirty="0" smtClean="0">
              <a:latin typeface="Corbe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Corbel" pitchFamily="34" charset="0"/>
              </a:rPr>
              <a:t>Pick a single lateral system that will work for the new location  and optimize it.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</p:txBody>
      </p:sp>
      <p:pic>
        <p:nvPicPr>
          <p:cNvPr id="16" name="Picture 15" descr="elevation renderings.jpg"/>
          <p:cNvPicPr/>
          <p:nvPr/>
        </p:nvPicPr>
        <p:blipFill>
          <a:blip r:embed="rId3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R795-07_Southwest_Corner[1].jpg"/>
          <p:cNvPicPr>
            <a:picLocks noChangeAspect="1"/>
          </p:cNvPicPr>
          <p:nvPr/>
        </p:nvPicPr>
        <p:blipFill>
          <a:blip r:embed="rId4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17125" y="84372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Design Standards and Codes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058174" y="955687"/>
            <a:ext cx="775086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>
                <a:latin typeface="Corbel" pitchFamily="34" charset="0"/>
              </a:rPr>
              <a:t>Steel Design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orbel" pitchFamily="34" charset="0"/>
              </a:rPr>
              <a:t>AISC Steel Construction Manual, 13</a:t>
            </a:r>
            <a:r>
              <a:rPr lang="en-US" baseline="30000" dirty="0" smtClean="0">
                <a:latin typeface="Corbel" pitchFamily="34" charset="0"/>
              </a:rPr>
              <a:t>th</a:t>
            </a:r>
            <a:r>
              <a:rPr lang="en-US" dirty="0" smtClean="0">
                <a:latin typeface="Corbel" pitchFamily="34" charset="0"/>
              </a:rPr>
              <a:t> Edition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orbel" pitchFamily="34" charset="0"/>
              </a:rPr>
              <a:t>AISC Seismic Design Manual (AISC 327-05)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orbel" pitchFamily="34" charset="0"/>
              </a:rPr>
              <a:t>2005 AISC Seismic Provisions (AISC 341-05)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orbel" pitchFamily="34" charset="0"/>
              </a:rPr>
              <a:t>AISC Steel Design Guide 19: Fire Resistance of Structural Framing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orbel" pitchFamily="34" charset="0"/>
              </a:rPr>
              <a:t>Vulcraft Steel Roof and Deck Catalog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21888" y="4228638"/>
            <a:ext cx="7300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>
                <a:latin typeface="Corbel" pitchFamily="34" charset="0"/>
              </a:rPr>
              <a:t>Other References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orbel" pitchFamily="34" charset="0"/>
              </a:rPr>
              <a:t>Minimum Design Loads for Buildings (ASCE 7-05)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orbel" pitchFamily="34" charset="0"/>
              </a:rPr>
              <a:t>International Building Code 2006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12" name="Picture 11" descr="127.jpg"/>
          <p:cNvPicPr>
            <a:picLocks noChangeAspect="1"/>
          </p:cNvPicPr>
          <p:nvPr/>
        </p:nvPicPr>
        <p:blipFill>
          <a:blip r:embed="rId3"/>
          <a:srcRect l="15617" t="5939" r="20460" b="6149"/>
          <a:stretch>
            <a:fillRect/>
          </a:stretch>
        </p:blipFill>
        <p:spPr>
          <a:xfrm>
            <a:off x="12177487" y="2714172"/>
            <a:ext cx="1003559" cy="1596571"/>
          </a:xfrm>
          <a:prstGeom prst="rect">
            <a:avLst/>
          </a:prstGeom>
        </p:spPr>
      </p:pic>
      <p:pic>
        <p:nvPicPr>
          <p:cNvPr id="17" name="Picture 16" descr="130.jpg"/>
          <p:cNvPicPr>
            <a:picLocks noChangeAspect="1"/>
          </p:cNvPicPr>
          <p:nvPr/>
        </p:nvPicPr>
        <p:blipFill>
          <a:blip r:embed="rId4"/>
          <a:srcRect l="14649" t="5939" r="14165" b="5730"/>
          <a:stretch>
            <a:fillRect/>
          </a:stretch>
        </p:blipFill>
        <p:spPr>
          <a:xfrm>
            <a:off x="14528799" y="2569029"/>
            <a:ext cx="1294316" cy="1857828"/>
          </a:xfrm>
          <a:prstGeom prst="rect">
            <a:avLst/>
          </a:prstGeom>
        </p:spPr>
      </p:pic>
      <p:pic>
        <p:nvPicPr>
          <p:cNvPr id="18" name="Picture 17" descr="408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2815" y="5230587"/>
            <a:ext cx="1170214" cy="1513477"/>
          </a:xfrm>
          <a:prstGeom prst="rect">
            <a:avLst/>
          </a:prstGeom>
        </p:spPr>
      </p:pic>
      <p:pic>
        <p:nvPicPr>
          <p:cNvPr id="19" name="Picture 18" descr="100-3535-06produc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0454" y="4995636"/>
            <a:ext cx="1581150" cy="1714500"/>
          </a:xfrm>
          <a:prstGeom prst="rect">
            <a:avLst/>
          </a:prstGeom>
        </p:spPr>
      </p:pic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pic>
        <p:nvPicPr>
          <p:cNvPr id="23" name="Picture 22" descr="elevation renderings.jpg"/>
          <p:cNvPicPr/>
          <p:nvPr/>
        </p:nvPicPr>
        <p:blipFill>
          <a:blip r:embed="rId7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 descr="R795-07_Southwest_Corner[1].jpg"/>
          <p:cNvPicPr>
            <a:picLocks noChangeAspect="1"/>
          </p:cNvPicPr>
          <p:nvPr/>
        </p:nvPicPr>
        <p:blipFill>
          <a:blip r:embed="rId8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17125" y="84372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 smtClean="0">
                <a:latin typeface="Constantia" pitchFamily="18" charset="0"/>
              </a:rPr>
              <a:t>RAM Computer Modeling</a:t>
            </a:r>
            <a:endParaRPr lang="en-US" sz="4000" u="sng" dirty="0">
              <a:latin typeface="Constant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058174" y="970201"/>
            <a:ext cx="775086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Corbel" pitchFamily="34" charset="0"/>
              </a:rPr>
              <a:t>Assumptions and Considerations: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orbel" pitchFamily="34" charset="0"/>
              </a:rPr>
              <a:t>Both Gravity and Lateral Systems were modeled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orbel" pitchFamily="34" charset="0"/>
              </a:rPr>
              <a:t>Diaphragms  assumed to be perfectly rigid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orbel" pitchFamily="34" charset="0"/>
              </a:rPr>
              <a:t>Columns were modeled with a fixed base to help with drift.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orbel" pitchFamily="34" charset="0"/>
              </a:rPr>
              <a:t>All proper gravity and lateral load combinations were generated for the 	model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orbel" pitchFamily="34" charset="0"/>
              </a:rPr>
              <a:t>P-Delta effects were taken into account according to ASCE 7 -05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orbel" pitchFamily="34" charset="0"/>
              </a:rPr>
              <a:t>Story shears applied at 5% eccentricity to account for accidental torsion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558" t="7825" r="58858" b="5568"/>
          <a:stretch>
            <a:fillRect/>
          </a:stretch>
        </p:blipFill>
        <p:spPr bwMode="auto">
          <a:xfrm>
            <a:off x="9811657" y="3861064"/>
            <a:ext cx="3077029" cy="2692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294" t="10843" r="55664" b="17671"/>
          <a:stretch>
            <a:fillRect/>
          </a:stretch>
        </p:blipFill>
        <p:spPr bwMode="auto">
          <a:xfrm>
            <a:off x="13585370" y="3860800"/>
            <a:ext cx="4007757" cy="2684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-1045220" y="87333"/>
            <a:ext cx="747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Constantia" pitchFamily="18" charset="0"/>
              </a:rPr>
              <a:t>Presentation Outline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628226" y="825579"/>
            <a:ext cx="51387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Introduction &amp; Building </a:t>
            </a:r>
            <a:r>
              <a:rPr lang="en-US" dirty="0" smtClean="0">
                <a:latin typeface="Corbel" pitchFamily="34" charset="0"/>
              </a:rPr>
              <a:t>Overview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Structural </a:t>
            </a:r>
            <a:r>
              <a:rPr lang="en-US" dirty="0">
                <a:latin typeface="Corbel" pitchFamily="34" charset="0"/>
              </a:rPr>
              <a:t>Depth </a:t>
            </a:r>
            <a:r>
              <a:rPr lang="en-US" dirty="0" smtClean="0">
                <a:latin typeface="Corbel" pitchFamily="34" charset="0"/>
              </a:rPr>
              <a:t>Study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Thesis Goals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Design Codes</a:t>
            </a:r>
          </a:p>
          <a:p>
            <a:pPr marL="1257300" lvl="2" indent="-342900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itchFamily="34" charset="0"/>
              </a:rPr>
              <a:t>Computer Modeling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Gravity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Procedure and Loads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Design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Lateral Connections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Alternatives and Implications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Foundation Considerations</a:t>
            </a:r>
          </a:p>
          <a:p>
            <a:pPr marL="1257300" lvl="2" indent="-342900"/>
            <a:r>
              <a:rPr lang="en-US" sz="1600" dirty="0" smtClean="0">
                <a:latin typeface="Corbel" pitchFamily="34" charset="0"/>
              </a:rPr>
              <a:t>Goal Summary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 Green Roof Breadth Study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Conclusions &amp; Recommendations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Corbe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Corbel" pitchFamily="34" charset="0"/>
              </a:rPr>
              <a:t>Questions?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nstantia" pitchFamily="18" charset="0"/>
            </a:endParaRPr>
          </a:p>
        </p:txBody>
      </p:sp>
      <p:pic>
        <p:nvPicPr>
          <p:cNvPr id="24" name="Picture 23" descr="elevation renderings.jpg"/>
          <p:cNvPicPr/>
          <p:nvPr/>
        </p:nvPicPr>
        <p:blipFill>
          <a:blip r:embed="rId5"/>
          <a:srcRect l="23524" t="8213" r="29199" b="59865"/>
          <a:stretch>
            <a:fillRect/>
          </a:stretch>
        </p:blipFill>
        <p:spPr>
          <a:xfrm>
            <a:off x="5283200" y="725708"/>
            <a:ext cx="3635817" cy="20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 descr="R795-07_Southwest_Corner[1].jpg"/>
          <p:cNvPicPr>
            <a:picLocks noChangeAspect="1"/>
          </p:cNvPicPr>
          <p:nvPr/>
        </p:nvPicPr>
        <p:blipFill>
          <a:blip r:embed="rId6"/>
          <a:srcRect l="13678" t="13828" r="22577" b="8668"/>
          <a:stretch>
            <a:fillRect/>
          </a:stretch>
        </p:blipFill>
        <p:spPr>
          <a:xfrm>
            <a:off x="4930952" y="3526974"/>
            <a:ext cx="3993974" cy="296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18302514" y="0"/>
            <a:ext cx="9129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3491</TotalTime>
  <Words>3905</Words>
  <Application>Microsoft Office PowerPoint</Application>
  <PresentationFormat>Custom</PresentationFormat>
  <Paragraphs>1713</Paragraphs>
  <Slides>39</Slides>
  <Notes>31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University of Maryland Dorm Building 7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rls5008</dc:creator>
  <cp:lastModifiedBy>rls5008</cp:lastModifiedBy>
  <cp:revision>356</cp:revision>
  <dcterms:created xsi:type="dcterms:W3CDTF">2008-03-24T21:19:07Z</dcterms:created>
  <dcterms:modified xsi:type="dcterms:W3CDTF">2009-04-13T22:52:59Z</dcterms:modified>
</cp:coreProperties>
</file>